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1"/>
    <p:restoredTop sz="94650"/>
  </p:normalViewPr>
  <p:slideViewPr>
    <p:cSldViewPr snapToGrid="0">
      <p:cViewPr varScale="1">
        <p:scale>
          <a:sx n="120" d="100"/>
          <a:sy n="120" d="100"/>
        </p:scale>
        <p:origin x="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5F77D1-E4D8-4E83-9E23-BECF3D6B350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881A00C-1736-4FF6-93C5-B197C3D43B36}">
      <dgm:prSet/>
      <dgm:spPr/>
      <dgm:t>
        <a:bodyPr/>
        <a:lstStyle/>
        <a:p>
          <a:pPr>
            <a:defRPr cap="all"/>
          </a:pPr>
          <a:r>
            <a:rPr lang="en-US"/>
            <a:t>The goal is to predict MBTI types from Spotify playlists and my hypothesis was that music preferences can reflect personality traits.</a:t>
          </a:r>
        </a:p>
      </dgm:t>
    </dgm:pt>
    <dgm:pt modelId="{76529D68-B1F1-4A59-9ECF-2E1BEBABD04D}" type="parTrans" cxnId="{FAEA833E-890E-4F56-ADE2-20B1170CB226}">
      <dgm:prSet/>
      <dgm:spPr/>
      <dgm:t>
        <a:bodyPr/>
        <a:lstStyle/>
        <a:p>
          <a:endParaRPr lang="en-US"/>
        </a:p>
      </dgm:t>
    </dgm:pt>
    <dgm:pt modelId="{E6A4D38A-46BD-45C7-98D8-EF13413BBEC6}" type="sibTrans" cxnId="{FAEA833E-890E-4F56-ADE2-20B1170CB226}">
      <dgm:prSet/>
      <dgm:spPr/>
      <dgm:t>
        <a:bodyPr/>
        <a:lstStyle/>
        <a:p>
          <a:endParaRPr lang="en-US"/>
        </a:p>
      </dgm:t>
    </dgm:pt>
    <dgm:pt modelId="{D9A61193-5576-452C-9BE0-D3ADA4AD1824}">
      <dgm:prSet/>
      <dgm:spPr/>
      <dgm:t>
        <a:bodyPr/>
        <a:lstStyle/>
        <a:p>
          <a:pPr>
            <a:defRPr cap="all"/>
          </a:pPr>
          <a:r>
            <a:rPr lang="en-US"/>
            <a:t>This was a multi-class classification in supervised learning. </a:t>
          </a:r>
        </a:p>
      </dgm:t>
    </dgm:pt>
    <dgm:pt modelId="{3FA5ABA3-2A37-4648-A920-E534E369DD0E}" type="parTrans" cxnId="{DB4A6F59-846F-4620-BC85-84014CDA3381}">
      <dgm:prSet/>
      <dgm:spPr/>
      <dgm:t>
        <a:bodyPr/>
        <a:lstStyle/>
        <a:p>
          <a:endParaRPr lang="en-US"/>
        </a:p>
      </dgm:t>
    </dgm:pt>
    <dgm:pt modelId="{0541DE84-7689-46C2-8BF1-F3416A26BB4E}" type="sibTrans" cxnId="{DB4A6F59-846F-4620-BC85-84014CDA3381}">
      <dgm:prSet/>
      <dgm:spPr/>
      <dgm:t>
        <a:bodyPr/>
        <a:lstStyle/>
        <a:p>
          <a:endParaRPr lang="en-US"/>
        </a:p>
      </dgm:t>
    </dgm:pt>
    <dgm:pt modelId="{5EF977EE-0311-427D-832A-10E877518F56}" type="pres">
      <dgm:prSet presAssocID="{995F77D1-E4D8-4E83-9E23-BECF3D6B350D}" presName="root" presStyleCnt="0">
        <dgm:presLayoutVars>
          <dgm:dir/>
          <dgm:resizeHandles val="exact"/>
        </dgm:presLayoutVars>
      </dgm:prSet>
      <dgm:spPr/>
    </dgm:pt>
    <dgm:pt modelId="{CC11D68C-CC95-4F82-B2EB-E8B6A7AE5F71}" type="pres">
      <dgm:prSet presAssocID="{E881A00C-1736-4FF6-93C5-B197C3D43B36}" presName="compNode" presStyleCnt="0"/>
      <dgm:spPr/>
    </dgm:pt>
    <dgm:pt modelId="{3840F97F-D117-4B9A-9F7E-51FF7B74F5BD}" type="pres">
      <dgm:prSet presAssocID="{E881A00C-1736-4FF6-93C5-B197C3D43B36}" presName="iconBgRect" presStyleLbl="bgShp" presStyleIdx="0" presStyleCnt="2"/>
      <dgm:spPr/>
    </dgm:pt>
    <dgm:pt modelId="{A746C436-0B34-4930-8CFD-38F4CC243339}" type="pres">
      <dgm:prSet presAssocID="{E881A00C-1736-4FF6-93C5-B197C3D43B3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86190E8B-9F57-4B24-8978-FA23CA27D969}" type="pres">
      <dgm:prSet presAssocID="{E881A00C-1736-4FF6-93C5-B197C3D43B36}" presName="spaceRect" presStyleCnt="0"/>
      <dgm:spPr/>
    </dgm:pt>
    <dgm:pt modelId="{5591145C-AA04-489B-8AA8-5A8CB5CAD2B8}" type="pres">
      <dgm:prSet presAssocID="{E881A00C-1736-4FF6-93C5-B197C3D43B36}" presName="textRect" presStyleLbl="revTx" presStyleIdx="0" presStyleCnt="2">
        <dgm:presLayoutVars>
          <dgm:chMax val="1"/>
          <dgm:chPref val="1"/>
        </dgm:presLayoutVars>
      </dgm:prSet>
      <dgm:spPr/>
    </dgm:pt>
    <dgm:pt modelId="{8EFAF186-D55D-40F5-903A-E6594EEA90B1}" type="pres">
      <dgm:prSet presAssocID="{E6A4D38A-46BD-45C7-98D8-EF13413BBEC6}" presName="sibTrans" presStyleCnt="0"/>
      <dgm:spPr/>
    </dgm:pt>
    <dgm:pt modelId="{0C0C4603-09AB-47CB-BD25-32F774155F7E}" type="pres">
      <dgm:prSet presAssocID="{D9A61193-5576-452C-9BE0-D3ADA4AD1824}" presName="compNode" presStyleCnt="0"/>
      <dgm:spPr/>
    </dgm:pt>
    <dgm:pt modelId="{5B09F981-99A8-43B2-8B20-5609CCB90DEF}" type="pres">
      <dgm:prSet presAssocID="{D9A61193-5576-452C-9BE0-D3ADA4AD1824}" presName="iconBgRect" presStyleLbl="bgShp" presStyleIdx="1" presStyleCnt="2"/>
      <dgm:spPr/>
    </dgm:pt>
    <dgm:pt modelId="{7F483F2C-B7ED-4B9F-A495-1177821D2749}" type="pres">
      <dgm:prSet presAssocID="{D9A61193-5576-452C-9BE0-D3ADA4AD182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1C117CC5-DCA0-4A3D-8FEE-D36167358C1C}" type="pres">
      <dgm:prSet presAssocID="{D9A61193-5576-452C-9BE0-D3ADA4AD1824}" presName="spaceRect" presStyleCnt="0"/>
      <dgm:spPr/>
    </dgm:pt>
    <dgm:pt modelId="{B2385520-3962-4B12-942A-DC2709B2D81B}" type="pres">
      <dgm:prSet presAssocID="{D9A61193-5576-452C-9BE0-D3ADA4AD182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AEA833E-890E-4F56-ADE2-20B1170CB226}" srcId="{995F77D1-E4D8-4E83-9E23-BECF3D6B350D}" destId="{E881A00C-1736-4FF6-93C5-B197C3D43B36}" srcOrd="0" destOrd="0" parTransId="{76529D68-B1F1-4A59-9ECF-2E1BEBABD04D}" sibTransId="{E6A4D38A-46BD-45C7-98D8-EF13413BBEC6}"/>
    <dgm:cxn modelId="{DB4A6F59-846F-4620-BC85-84014CDA3381}" srcId="{995F77D1-E4D8-4E83-9E23-BECF3D6B350D}" destId="{D9A61193-5576-452C-9BE0-D3ADA4AD1824}" srcOrd="1" destOrd="0" parTransId="{3FA5ABA3-2A37-4648-A920-E534E369DD0E}" sibTransId="{0541DE84-7689-46C2-8BF1-F3416A26BB4E}"/>
    <dgm:cxn modelId="{A36F1B89-66A2-4BE3-8DEB-D6336E0B7638}" type="presOf" srcId="{995F77D1-E4D8-4E83-9E23-BECF3D6B350D}" destId="{5EF977EE-0311-427D-832A-10E877518F56}" srcOrd="0" destOrd="0" presId="urn:microsoft.com/office/officeart/2018/5/layout/IconCircleLabelList"/>
    <dgm:cxn modelId="{79DF70A8-B160-4E5F-A792-88A88C122847}" type="presOf" srcId="{E881A00C-1736-4FF6-93C5-B197C3D43B36}" destId="{5591145C-AA04-489B-8AA8-5A8CB5CAD2B8}" srcOrd="0" destOrd="0" presId="urn:microsoft.com/office/officeart/2018/5/layout/IconCircleLabelList"/>
    <dgm:cxn modelId="{892E5CEC-AFEB-47C7-96D5-70A9EBF6B56D}" type="presOf" srcId="{D9A61193-5576-452C-9BE0-D3ADA4AD1824}" destId="{B2385520-3962-4B12-942A-DC2709B2D81B}" srcOrd="0" destOrd="0" presId="urn:microsoft.com/office/officeart/2018/5/layout/IconCircleLabelList"/>
    <dgm:cxn modelId="{AE678082-E187-4D95-9450-C5E7B24E818D}" type="presParOf" srcId="{5EF977EE-0311-427D-832A-10E877518F56}" destId="{CC11D68C-CC95-4F82-B2EB-E8B6A7AE5F71}" srcOrd="0" destOrd="0" presId="urn:microsoft.com/office/officeart/2018/5/layout/IconCircleLabelList"/>
    <dgm:cxn modelId="{B2CA35CB-C850-4FE1-8AB1-D3FF5D589194}" type="presParOf" srcId="{CC11D68C-CC95-4F82-B2EB-E8B6A7AE5F71}" destId="{3840F97F-D117-4B9A-9F7E-51FF7B74F5BD}" srcOrd="0" destOrd="0" presId="urn:microsoft.com/office/officeart/2018/5/layout/IconCircleLabelList"/>
    <dgm:cxn modelId="{05111C45-956E-4E00-8BBE-01C886DAE41A}" type="presParOf" srcId="{CC11D68C-CC95-4F82-B2EB-E8B6A7AE5F71}" destId="{A746C436-0B34-4930-8CFD-38F4CC243339}" srcOrd="1" destOrd="0" presId="urn:microsoft.com/office/officeart/2018/5/layout/IconCircleLabelList"/>
    <dgm:cxn modelId="{BF221D3F-A89A-4CFD-853B-7489B6FD33B4}" type="presParOf" srcId="{CC11D68C-CC95-4F82-B2EB-E8B6A7AE5F71}" destId="{86190E8B-9F57-4B24-8978-FA23CA27D969}" srcOrd="2" destOrd="0" presId="urn:microsoft.com/office/officeart/2018/5/layout/IconCircleLabelList"/>
    <dgm:cxn modelId="{FBE112B0-D529-49A7-8CC5-DFB069D7A9AE}" type="presParOf" srcId="{CC11D68C-CC95-4F82-B2EB-E8B6A7AE5F71}" destId="{5591145C-AA04-489B-8AA8-5A8CB5CAD2B8}" srcOrd="3" destOrd="0" presId="urn:microsoft.com/office/officeart/2018/5/layout/IconCircleLabelList"/>
    <dgm:cxn modelId="{F8DF0EA6-C4CE-45B4-B198-5E44155851A0}" type="presParOf" srcId="{5EF977EE-0311-427D-832A-10E877518F56}" destId="{8EFAF186-D55D-40F5-903A-E6594EEA90B1}" srcOrd="1" destOrd="0" presId="urn:microsoft.com/office/officeart/2018/5/layout/IconCircleLabelList"/>
    <dgm:cxn modelId="{4618902E-7E8D-472D-B1F1-F0707C45AAC1}" type="presParOf" srcId="{5EF977EE-0311-427D-832A-10E877518F56}" destId="{0C0C4603-09AB-47CB-BD25-32F774155F7E}" srcOrd="2" destOrd="0" presId="urn:microsoft.com/office/officeart/2018/5/layout/IconCircleLabelList"/>
    <dgm:cxn modelId="{BB6528AA-4F27-431E-91B2-BFBF9A6AF5B8}" type="presParOf" srcId="{0C0C4603-09AB-47CB-BD25-32F774155F7E}" destId="{5B09F981-99A8-43B2-8B20-5609CCB90DEF}" srcOrd="0" destOrd="0" presId="urn:microsoft.com/office/officeart/2018/5/layout/IconCircleLabelList"/>
    <dgm:cxn modelId="{B61D5BFD-63D5-4461-A232-39A6D36F00E1}" type="presParOf" srcId="{0C0C4603-09AB-47CB-BD25-32F774155F7E}" destId="{7F483F2C-B7ED-4B9F-A495-1177821D2749}" srcOrd="1" destOrd="0" presId="urn:microsoft.com/office/officeart/2018/5/layout/IconCircleLabelList"/>
    <dgm:cxn modelId="{E71F2737-1739-416C-997D-AD376E19E3C8}" type="presParOf" srcId="{0C0C4603-09AB-47CB-BD25-32F774155F7E}" destId="{1C117CC5-DCA0-4A3D-8FEE-D36167358C1C}" srcOrd="2" destOrd="0" presId="urn:microsoft.com/office/officeart/2018/5/layout/IconCircleLabelList"/>
    <dgm:cxn modelId="{05BBB3C3-C172-4331-9AAD-68B2080BAE99}" type="presParOf" srcId="{0C0C4603-09AB-47CB-BD25-32F774155F7E}" destId="{B2385520-3962-4B12-942A-DC2709B2D81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6FCEF0-B10E-45E5-A1BF-EB92FE52A07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DA387F8-4262-4296-A194-C85F9995BD1F}">
      <dgm:prSet/>
      <dgm:spPr/>
      <dgm:t>
        <a:bodyPr/>
        <a:lstStyle/>
        <a:p>
          <a:r>
            <a:rPr lang="en-US"/>
            <a:t>Spotify MBTI Playlists by T. Le (2023) on Kaggle.</a:t>
          </a:r>
        </a:p>
      </dgm:t>
    </dgm:pt>
    <dgm:pt modelId="{4F23D7A5-7184-48FD-962B-307FAA88F9BB}" type="parTrans" cxnId="{67F9B2D3-B703-40D0-A641-EDD9507665D4}">
      <dgm:prSet/>
      <dgm:spPr/>
      <dgm:t>
        <a:bodyPr/>
        <a:lstStyle/>
        <a:p>
          <a:endParaRPr lang="en-US"/>
        </a:p>
      </dgm:t>
    </dgm:pt>
    <dgm:pt modelId="{4603EAFE-BB41-416E-BDE5-D5C4B6EBCE19}" type="sibTrans" cxnId="{67F9B2D3-B703-40D0-A641-EDD9507665D4}">
      <dgm:prSet/>
      <dgm:spPr/>
      <dgm:t>
        <a:bodyPr/>
        <a:lstStyle/>
        <a:p>
          <a:endParaRPr lang="en-US"/>
        </a:p>
      </dgm:t>
    </dgm:pt>
    <dgm:pt modelId="{D32CE722-9707-43F2-AB4A-C88A979E39CD}">
      <dgm:prSet/>
      <dgm:spPr/>
      <dgm:t>
        <a:bodyPr/>
        <a:lstStyle/>
        <a:p>
          <a:r>
            <a:rPr lang="en-US"/>
            <a:t>The dataset had multiple features, most notably: danceability, energy, and song keys. The target output variable was MBTI personality type.</a:t>
          </a:r>
        </a:p>
      </dgm:t>
    </dgm:pt>
    <dgm:pt modelId="{230EF5BA-02A4-4D9E-B910-8AC0E0C12401}" type="parTrans" cxnId="{5148D5D2-ED0D-4D5E-993A-28F6972F7BC1}">
      <dgm:prSet/>
      <dgm:spPr/>
      <dgm:t>
        <a:bodyPr/>
        <a:lstStyle/>
        <a:p>
          <a:endParaRPr lang="en-US"/>
        </a:p>
      </dgm:t>
    </dgm:pt>
    <dgm:pt modelId="{DF6B48C8-7474-43EB-9F0E-84157840CDF3}" type="sibTrans" cxnId="{5148D5D2-ED0D-4D5E-993A-28F6972F7BC1}">
      <dgm:prSet/>
      <dgm:spPr/>
      <dgm:t>
        <a:bodyPr/>
        <a:lstStyle/>
        <a:p>
          <a:endParaRPr lang="en-US"/>
        </a:p>
      </dgm:t>
    </dgm:pt>
    <dgm:pt modelId="{673A7AC4-056F-B547-B662-DDB6E3ED8C73}" type="pres">
      <dgm:prSet presAssocID="{0C6FCEF0-B10E-45E5-A1BF-EB92FE52A076}" presName="linear" presStyleCnt="0">
        <dgm:presLayoutVars>
          <dgm:animLvl val="lvl"/>
          <dgm:resizeHandles val="exact"/>
        </dgm:presLayoutVars>
      </dgm:prSet>
      <dgm:spPr/>
    </dgm:pt>
    <dgm:pt modelId="{BF4D3EFA-9B04-604C-86E6-75555AE9ACFF}" type="pres">
      <dgm:prSet presAssocID="{4DA387F8-4262-4296-A194-C85F9995BD1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23136B1-9796-6F45-992E-34B8FB5F6359}" type="pres">
      <dgm:prSet presAssocID="{4603EAFE-BB41-416E-BDE5-D5C4B6EBCE19}" presName="spacer" presStyleCnt="0"/>
      <dgm:spPr/>
    </dgm:pt>
    <dgm:pt modelId="{ECD58C9D-B0D5-584B-94BF-CCDCEE060221}" type="pres">
      <dgm:prSet presAssocID="{D32CE722-9707-43F2-AB4A-C88A979E39C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83A4804-1B7A-A741-A740-A2CF36C1BE72}" type="presOf" srcId="{4DA387F8-4262-4296-A194-C85F9995BD1F}" destId="{BF4D3EFA-9B04-604C-86E6-75555AE9ACFF}" srcOrd="0" destOrd="0" presId="urn:microsoft.com/office/officeart/2005/8/layout/vList2"/>
    <dgm:cxn modelId="{77B191B6-B147-7A4F-8E50-A4BFFA92A5D4}" type="presOf" srcId="{D32CE722-9707-43F2-AB4A-C88A979E39CD}" destId="{ECD58C9D-B0D5-584B-94BF-CCDCEE060221}" srcOrd="0" destOrd="0" presId="urn:microsoft.com/office/officeart/2005/8/layout/vList2"/>
    <dgm:cxn modelId="{5148D5D2-ED0D-4D5E-993A-28F6972F7BC1}" srcId="{0C6FCEF0-B10E-45E5-A1BF-EB92FE52A076}" destId="{D32CE722-9707-43F2-AB4A-C88A979E39CD}" srcOrd="1" destOrd="0" parTransId="{230EF5BA-02A4-4D9E-B910-8AC0E0C12401}" sibTransId="{DF6B48C8-7474-43EB-9F0E-84157840CDF3}"/>
    <dgm:cxn modelId="{67F9B2D3-B703-40D0-A641-EDD9507665D4}" srcId="{0C6FCEF0-B10E-45E5-A1BF-EB92FE52A076}" destId="{4DA387F8-4262-4296-A194-C85F9995BD1F}" srcOrd="0" destOrd="0" parTransId="{4F23D7A5-7184-48FD-962B-307FAA88F9BB}" sibTransId="{4603EAFE-BB41-416E-BDE5-D5C4B6EBCE19}"/>
    <dgm:cxn modelId="{BF3E42F3-22EB-7949-BDE6-C3AFC8D86723}" type="presOf" srcId="{0C6FCEF0-B10E-45E5-A1BF-EB92FE52A076}" destId="{673A7AC4-056F-B547-B662-DDB6E3ED8C73}" srcOrd="0" destOrd="0" presId="urn:microsoft.com/office/officeart/2005/8/layout/vList2"/>
    <dgm:cxn modelId="{8BBC8568-FA20-4F49-9A77-3AAAC42ED6A0}" type="presParOf" srcId="{673A7AC4-056F-B547-B662-DDB6E3ED8C73}" destId="{BF4D3EFA-9B04-604C-86E6-75555AE9ACFF}" srcOrd="0" destOrd="0" presId="urn:microsoft.com/office/officeart/2005/8/layout/vList2"/>
    <dgm:cxn modelId="{38BF7170-6499-1F42-B019-DCE9670FE05C}" type="presParOf" srcId="{673A7AC4-056F-B547-B662-DDB6E3ED8C73}" destId="{723136B1-9796-6F45-992E-34B8FB5F6359}" srcOrd="1" destOrd="0" presId="urn:microsoft.com/office/officeart/2005/8/layout/vList2"/>
    <dgm:cxn modelId="{9E14B8EC-9794-A54F-B71A-9ACDC5E27937}" type="presParOf" srcId="{673A7AC4-056F-B547-B662-DDB6E3ED8C73}" destId="{ECD58C9D-B0D5-584B-94BF-CCDCEE06022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8988DC-E3B8-47AC-9A4B-D0EBF443EF4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93271E4-B132-4BC1-BE27-7904F8164E30}">
      <dgm:prSet/>
      <dgm:spPr/>
      <dgm:t>
        <a:bodyPr/>
        <a:lstStyle/>
        <a:p>
          <a:r>
            <a:rPr lang="en-US" b="1"/>
            <a:t>Strategy: </a:t>
          </a:r>
          <a:r>
            <a:rPr lang="en-US"/>
            <a:t>Utilized cross-validation on a subset excluding ‘mbti’ column for model assessment. </a:t>
          </a:r>
        </a:p>
      </dgm:t>
    </dgm:pt>
    <dgm:pt modelId="{C89701EA-0D31-495B-941B-5171D7E76B1E}" type="parTrans" cxnId="{74BCD4B4-5C27-4459-AC81-D236123666C4}">
      <dgm:prSet/>
      <dgm:spPr/>
      <dgm:t>
        <a:bodyPr/>
        <a:lstStyle/>
        <a:p>
          <a:endParaRPr lang="en-US"/>
        </a:p>
      </dgm:t>
    </dgm:pt>
    <dgm:pt modelId="{4D024CC3-470B-4D94-9837-8D6075ADA1CB}" type="sibTrans" cxnId="{74BCD4B4-5C27-4459-AC81-D236123666C4}">
      <dgm:prSet/>
      <dgm:spPr/>
      <dgm:t>
        <a:bodyPr/>
        <a:lstStyle/>
        <a:p>
          <a:endParaRPr lang="en-US"/>
        </a:p>
      </dgm:t>
    </dgm:pt>
    <dgm:pt modelId="{00B15E06-4805-4426-9948-E9792378B8AC}">
      <dgm:prSet/>
      <dgm:spPr/>
      <dgm:t>
        <a:bodyPr/>
        <a:lstStyle/>
        <a:p>
          <a:r>
            <a:rPr lang="en-US" b="1"/>
            <a:t>Method: </a:t>
          </a:r>
          <a:r>
            <a:rPr lang="en-US"/>
            <a:t>Streamlined preprocessing and model training with cross-validation to ensure generalization. </a:t>
          </a:r>
        </a:p>
      </dgm:t>
    </dgm:pt>
    <dgm:pt modelId="{0CA1037B-F020-440E-97B0-F9B052F74989}" type="parTrans" cxnId="{1DF85D8A-79BD-489A-8040-6FE554C34820}">
      <dgm:prSet/>
      <dgm:spPr/>
      <dgm:t>
        <a:bodyPr/>
        <a:lstStyle/>
        <a:p>
          <a:endParaRPr lang="en-US"/>
        </a:p>
      </dgm:t>
    </dgm:pt>
    <dgm:pt modelId="{96B3C45D-3BC5-4A06-8628-847850495F96}" type="sibTrans" cxnId="{1DF85D8A-79BD-489A-8040-6FE554C34820}">
      <dgm:prSet/>
      <dgm:spPr/>
      <dgm:t>
        <a:bodyPr/>
        <a:lstStyle/>
        <a:p>
          <a:endParaRPr lang="en-US"/>
        </a:p>
      </dgm:t>
    </dgm:pt>
    <dgm:pt modelId="{4E3547A5-7335-4C80-BABB-926C177C76F8}">
      <dgm:prSet/>
      <dgm:spPr/>
      <dgm:t>
        <a:bodyPr/>
        <a:lstStyle/>
        <a:p>
          <a:r>
            <a:rPr lang="en-US" b="1"/>
            <a:t>Random Forest Performance: </a:t>
          </a:r>
          <a:endParaRPr lang="en-US"/>
        </a:p>
      </dgm:t>
    </dgm:pt>
    <dgm:pt modelId="{41ACE341-314C-49BE-AC3D-83B8A5D77A38}" type="parTrans" cxnId="{AE541BA4-B991-4633-A7A3-43BF96741117}">
      <dgm:prSet/>
      <dgm:spPr/>
      <dgm:t>
        <a:bodyPr/>
        <a:lstStyle/>
        <a:p>
          <a:endParaRPr lang="en-US"/>
        </a:p>
      </dgm:t>
    </dgm:pt>
    <dgm:pt modelId="{E9360676-7DB0-4327-A9B2-C275FA917FB4}" type="sibTrans" cxnId="{AE541BA4-B991-4633-A7A3-43BF96741117}">
      <dgm:prSet/>
      <dgm:spPr/>
      <dgm:t>
        <a:bodyPr/>
        <a:lstStyle/>
        <a:p>
          <a:endParaRPr lang="en-US"/>
        </a:p>
      </dgm:t>
    </dgm:pt>
    <dgm:pt modelId="{5CF24AF4-2B9F-4128-B98F-976615174169}">
      <dgm:prSet/>
      <dgm:spPr/>
      <dgm:t>
        <a:bodyPr/>
        <a:lstStyle/>
        <a:p>
          <a:r>
            <a:rPr lang="en-US"/>
            <a:t>Cross-Validation Scores: [0.28, 0.26, 0.28, 0.28, 0.29]</a:t>
          </a:r>
        </a:p>
      </dgm:t>
    </dgm:pt>
    <dgm:pt modelId="{D502169C-EC14-4358-A695-4E2B1B6E7639}" type="parTrans" cxnId="{7C6E2BB5-9C29-48C6-8495-16A67E48BBFB}">
      <dgm:prSet/>
      <dgm:spPr/>
      <dgm:t>
        <a:bodyPr/>
        <a:lstStyle/>
        <a:p>
          <a:endParaRPr lang="en-US"/>
        </a:p>
      </dgm:t>
    </dgm:pt>
    <dgm:pt modelId="{5E6E7D52-819E-40D1-AF06-5AFB8ED2A254}" type="sibTrans" cxnId="{7C6E2BB5-9C29-48C6-8495-16A67E48BBFB}">
      <dgm:prSet/>
      <dgm:spPr/>
      <dgm:t>
        <a:bodyPr/>
        <a:lstStyle/>
        <a:p>
          <a:endParaRPr lang="en-US"/>
        </a:p>
      </dgm:t>
    </dgm:pt>
    <dgm:pt modelId="{981A255E-D4B5-4145-AF1E-4A631FF3D67C}">
      <dgm:prSet/>
      <dgm:spPr/>
      <dgm:t>
        <a:bodyPr/>
        <a:lstStyle/>
        <a:p>
          <a:r>
            <a:rPr lang="en-US"/>
            <a:t>Average Score: 0.278</a:t>
          </a:r>
        </a:p>
      </dgm:t>
    </dgm:pt>
    <dgm:pt modelId="{7DA49453-5E6F-4219-A0C1-531783A539A0}" type="parTrans" cxnId="{72953529-7352-4721-AFA6-996EB18C320C}">
      <dgm:prSet/>
      <dgm:spPr/>
      <dgm:t>
        <a:bodyPr/>
        <a:lstStyle/>
        <a:p>
          <a:endParaRPr lang="en-US"/>
        </a:p>
      </dgm:t>
    </dgm:pt>
    <dgm:pt modelId="{22DF0B20-7A1F-4C46-B899-B39E3A39DB02}" type="sibTrans" cxnId="{72953529-7352-4721-AFA6-996EB18C320C}">
      <dgm:prSet/>
      <dgm:spPr/>
      <dgm:t>
        <a:bodyPr/>
        <a:lstStyle/>
        <a:p>
          <a:endParaRPr lang="en-US"/>
        </a:p>
      </dgm:t>
    </dgm:pt>
    <dgm:pt modelId="{99EB7F44-2B68-407E-B811-71EB47B9170E}" type="pres">
      <dgm:prSet presAssocID="{288988DC-E3B8-47AC-9A4B-D0EBF443EF49}" presName="root" presStyleCnt="0">
        <dgm:presLayoutVars>
          <dgm:dir/>
          <dgm:resizeHandles val="exact"/>
        </dgm:presLayoutVars>
      </dgm:prSet>
      <dgm:spPr/>
    </dgm:pt>
    <dgm:pt modelId="{E7D86E8C-8C95-42BE-BD0A-EBBD1C83B22D}" type="pres">
      <dgm:prSet presAssocID="{C93271E4-B132-4BC1-BE27-7904F8164E30}" presName="compNode" presStyleCnt="0"/>
      <dgm:spPr/>
    </dgm:pt>
    <dgm:pt modelId="{CC91117E-7BFD-4F85-BAF8-6B2F02FDA9BA}" type="pres">
      <dgm:prSet presAssocID="{C93271E4-B132-4BC1-BE27-7904F8164E30}" presName="bgRect" presStyleLbl="bgShp" presStyleIdx="0" presStyleCnt="3"/>
      <dgm:spPr/>
    </dgm:pt>
    <dgm:pt modelId="{EE43EA6C-04D0-4FD7-A83C-C5B0A03E2F3C}" type="pres">
      <dgm:prSet presAssocID="{C93271E4-B132-4BC1-BE27-7904F8164E3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F4EE45DD-5756-4976-B78D-D6208ECAD2E0}" type="pres">
      <dgm:prSet presAssocID="{C93271E4-B132-4BC1-BE27-7904F8164E30}" presName="spaceRect" presStyleCnt="0"/>
      <dgm:spPr/>
    </dgm:pt>
    <dgm:pt modelId="{E6F60E8F-FE4D-4F12-A8D1-A07F0B300BF0}" type="pres">
      <dgm:prSet presAssocID="{C93271E4-B132-4BC1-BE27-7904F8164E30}" presName="parTx" presStyleLbl="revTx" presStyleIdx="0" presStyleCnt="4">
        <dgm:presLayoutVars>
          <dgm:chMax val="0"/>
          <dgm:chPref val="0"/>
        </dgm:presLayoutVars>
      </dgm:prSet>
      <dgm:spPr/>
    </dgm:pt>
    <dgm:pt modelId="{942A488B-AB1E-496B-985F-9E5B524011B5}" type="pres">
      <dgm:prSet presAssocID="{4D024CC3-470B-4D94-9837-8D6075ADA1CB}" presName="sibTrans" presStyleCnt="0"/>
      <dgm:spPr/>
    </dgm:pt>
    <dgm:pt modelId="{2B1E63B4-3DCF-407B-92B3-4C353376EA33}" type="pres">
      <dgm:prSet presAssocID="{00B15E06-4805-4426-9948-E9792378B8AC}" presName="compNode" presStyleCnt="0"/>
      <dgm:spPr/>
    </dgm:pt>
    <dgm:pt modelId="{73574CC2-EA7C-4D8B-AB0E-8FB21D879FAD}" type="pres">
      <dgm:prSet presAssocID="{00B15E06-4805-4426-9948-E9792378B8AC}" presName="bgRect" presStyleLbl="bgShp" presStyleIdx="1" presStyleCnt="3"/>
      <dgm:spPr/>
    </dgm:pt>
    <dgm:pt modelId="{E4A44F03-7094-41AB-AFBD-F177C06FD134}" type="pres">
      <dgm:prSet presAssocID="{00B15E06-4805-4426-9948-E9792378B8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FAC29B15-DA25-4431-BEAA-5CFB9567AFBB}" type="pres">
      <dgm:prSet presAssocID="{00B15E06-4805-4426-9948-E9792378B8AC}" presName="spaceRect" presStyleCnt="0"/>
      <dgm:spPr/>
    </dgm:pt>
    <dgm:pt modelId="{30D90781-4F0F-4369-B721-F3066BE01974}" type="pres">
      <dgm:prSet presAssocID="{00B15E06-4805-4426-9948-E9792378B8AC}" presName="parTx" presStyleLbl="revTx" presStyleIdx="1" presStyleCnt="4">
        <dgm:presLayoutVars>
          <dgm:chMax val="0"/>
          <dgm:chPref val="0"/>
        </dgm:presLayoutVars>
      </dgm:prSet>
      <dgm:spPr/>
    </dgm:pt>
    <dgm:pt modelId="{259B6A2D-481F-4DCF-AFA6-66DF11C314E5}" type="pres">
      <dgm:prSet presAssocID="{96B3C45D-3BC5-4A06-8628-847850495F96}" presName="sibTrans" presStyleCnt="0"/>
      <dgm:spPr/>
    </dgm:pt>
    <dgm:pt modelId="{F9D2C29F-4000-4ADF-833F-F5319449D90E}" type="pres">
      <dgm:prSet presAssocID="{4E3547A5-7335-4C80-BABB-926C177C76F8}" presName="compNode" presStyleCnt="0"/>
      <dgm:spPr/>
    </dgm:pt>
    <dgm:pt modelId="{90EAA7C7-D7E6-4064-8905-EE430A701E13}" type="pres">
      <dgm:prSet presAssocID="{4E3547A5-7335-4C80-BABB-926C177C76F8}" presName="bgRect" presStyleLbl="bgShp" presStyleIdx="2" presStyleCnt="3"/>
      <dgm:spPr/>
    </dgm:pt>
    <dgm:pt modelId="{7489FAC2-5BCB-4075-AAA3-516D8D6FC2DD}" type="pres">
      <dgm:prSet presAssocID="{4E3547A5-7335-4C80-BABB-926C177C76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232241C6-86BA-4BEA-88AF-3593039555EF}" type="pres">
      <dgm:prSet presAssocID="{4E3547A5-7335-4C80-BABB-926C177C76F8}" presName="spaceRect" presStyleCnt="0"/>
      <dgm:spPr/>
    </dgm:pt>
    <dgm:pt modelId="{4E399AC0-E0E9-4980-A499-9A475EFA2C09}" type="pres">
      <dgm:prSet presAssocID="{4E3547A5-7335-4C80-BABB-926C177C76F8}" presName="parTx" presStyleLbl="revTx" presStyleIdx="2" presStyleCnt="4">
        <dgm:presLayoutVars>
          <dgm:chMax val="0"/>
          <dgm:chPref val="0"/>
        </dgm:presLayoutVars>
      </dgm:prSet>
      <dgm:spPr/>
    </dgm:pt>
    <dgm:pt modelId="{0A67F9D9-E2AC-40D9-8CFA-2043ED19A3F1}" type="pres">
      <dgm:prSet presAssocID="{4E3547A5-7335-4C80-BABB-926C177C76F8}" presName="desTx" presStyleLbl="revTx" presStyleIdx="3" presStyleCnt="4">
        <dgm:presLayoutVars/>
      </dgm:prSet>
      <dgm:spPr/>
    </dgm:pt>
  </dgm:ptLst>
  <dgm:cxnLst>
    <dgm:cxn modelId="{C4D24F05-F99C-4C69-8292-341A00FBC106}" type="presOf" srcId="{981A255E-D4B5-4145-AF1E-4A631FF3D67C}" destId="{0A67F9D9-E2AC-40D9-8CFA-2043ED19A3F1}" srcOrd="0" destOrd="1" presId="urn:microsoft.com/office/officeart/2018/2/layout/IconVerticalSolidList"/>
    <dgm:cxn modelId="{72953529-7352-4721-AFA6-996EB18C320C}" srcId="{4E3547A5-7335-4C80-BABB-926C177C76F8}" destId="{981A255E-D4B5-4145-AF1E-4A631FF3D67C}" srcOrd="1" destOrd="0" parTransId="{7DA49453-5E6F-4219-A0C1-531783A539A0}" sibTransId="{22DF0B20-7A1F-4C46-B899-B39E3A39DB02}"/>
    <dgm:cxn modelId="{1DF85D8A-79BD-489A-8040-6FE554C34820}" srcId="{288988DC-E3B8-47AC-9A4B-D0EBF443EF49}" destId="{00B15E06-4805-4426-9948-E9792378B8AC}" srcOrd="1" destOrd="0" parTransId="{0CA1037B-F020-440E-97B0-F9B052F74989}" sibTransId="{96B3C45D-3BC5-4A06-8628-847850495F96}"/>
    <dgm:cxn modelId="{AE541BA4-B991-4633-A7A3-43BF96741117}" srcId="{288988DC-E3B8-47AC-9A4B-D0EBF443EF49}" destId="{4E3547A5-7335-4C80-BABB-926C177C76F8}" srcOrd="2" destOrd="0" parTransId="{41ACE341-314C-49BE-AC3D-83B8A5D77A38}" sibTransId="{E9360676-7DB0-4327-A9B2-C275FA917FB4}"/>
    <dgm:cxn modelId="{FEE56CA7-68D3-4F0D-B446-E4C15BEA4B86}" type="presOf" srcId="{5CF24AF4-2B9F-4128-B98F-976615174169}" destId="{0A67F9D9-E2AC-40D9-8CFA-2043ED19A3F1}" srcOrd="0" destOrd="0" presId="urn:microsoft.com/office/officeart/2018/2/layout/IconVerticalSolidList"/>
    <dgm:cxn modelId="{AD04FCB3-F3B3-47AA-8024-369631C949B0}" type="presOf" srcId="{288988DC-E3B8-47AC-9A4B-D0EBF443EF49}" destId="{99EB7F44-2B68-407E-B811-71EB47B9170E}" srcOrd="0" destOrd="0" presId="urn:microsoft.com/office/officeart/2018/2/layout/IconVerticalSolidList"/>
    <dgm:cxn modelId="{74BCD4B4-5C27-4459-AC81-D236123666C4}" srcId="{288988DC-E3B8-47AC-9A4B-D0EBF443EF49}" destId="{C93271E4-B132-4BC1-BE27-7904F8164E30}" srcOrd="0" destOrd="0" parTransId="{C89701EA-0D31-495B-941B-5171D7E76B1E}" sibTransId="{4D024CC3-470B-4D94-9837-8D6075ADA1CB}"/>
    <dgm:cxn modelId="{7C6E2BB5-9C29-48C6-8495-16A67E48BBFB}" srcId="{4E3547A5-7335-4C80-BABB-926C177C76F8}" destId="{5CF24AF4-2B9F-4128-B98F-976615174169}" srcOrd="0" destOrd="0" parTransId="{D502169C-EC14-4358-A695-4E2B1B6E7639}" sibTransId="{5E6E7D52-819E-40D1-AF06-5AFB8ED2A254}"/>
    <dgm:cxn modelId="{9BBEAFC2-F41C-4A62-9849-0485819989E7}" type="presOf" srcId="{4E3547A5-7335-4C80-BABB-926C177C76F8}" destId="{4E399AC0-E0E9-4980-A499-9A475EFA2C09}" srcOrd="0" destOrd="0" presId="urn:microsoft.com/office/officeart/2018/2/layout/IconVerticalSolidList"/>
    <dgm:cxn modelId="{E1C887CF-532F-40C6-AEE8-1D50FF077D89}" type="presOf" srcId="{00B15E06-4805-4426-9948-E9792378B8AC}" destId="{30D90781-4F0F-4369-B721-F3066BE01974}" srcOrd="0" destOrd="0" presId="urn:microsoft.com/office/officeart/2018/2/layout/IconVerticalSolidList"/>
    <dgm:cxn modelId="{38B532F1-31D1-4F03-984F-746B90507874}" type="presOf" srcId="{C93271E4-B132-4BC1-BE27-7904F8164E30}" destId="{E6F60E8F-FE4D-4F12-A8D1-A07F0B300BF0}" srcOrd="0" destOrd="0" presId="urn:microsoft.com/office/officeart/2018/2/layout/IconVerticalSolidList"/>
    <dgm:cxn modelId="{0CCD68F6-7824-4ACF-BCB7-BF22DC640172}" type="presParOf" srcId="{99EB7F44-2B68-407E-B811-71EB47B9170E}" destId="{E7D86E8C-8C95-42BE-BD0A-EBBD1C83B22D}" srcOrd="0" destOrd="0" presId="urn:microsoft.com/office/officeart/2018/2/layout/IconVerticalSolidList"/>
    <dgm:cxn modelId="{23197C95-34CB-45D4-9792-6E3704873F07}" type="presParOf" srcId="{E7D86E8C-8C95-42BE-BD0A-EBBD1C83B22D}" destId="{CC91117E-7BFD-4F85-BAF8-6B2F02FDA9BA}" srcOrd="0" destOrd="0" presId="urn:microsoft.com/office/officeart/2018/2/layout/IconVerticalSolidList"/>
    <dgm:cxn modelId="{1A57C6B1-7F4B-4324-9850-FA24804C67E0}" type="presParOf" srcId="{E7D86E8C-8C95-42BE-BD0A-EBBD1C83B22D}" destId="{EE43EA6C-04D0-4FD7-A83C-C5B0A03E2F3C}" srcOrd="1" destOrd="0" presId="urn:microsoft.com/office/officeart/2018/2/layout/IconVerticalSolidList"/>
    <dgm:cxn modelId="{99F0AA4A-8D6A-431A-B05B-DA6F0C682D62}" type="presParOf" srcId="{E7D86E8C-8C95-42BE-BD0A-EBBD1C83B22D}" destId="{F4EE45DD-5756-4976-B78D-D6208ECAD2E0}" srcOrd="2" destOrd="0" presId="urn:microsoft.com/office/officeart/2018/2/layout/IconVerticalSolidList"/>
    <dgm:cxn modelId="{8FB9C70B-A516-45B5-866A-99A5BF2E3DA5}" type="presParOf" srcId="{E7D86E8C-8C95-42BE-BD0A-EBBD1C83B22D}" destId="{E6F60E8F-FE4D-4F12-A8D1-A07F0B300BF0}" srcOrd="3" destOrd="0" presId="urn:microsoft.com/office/officeart/2018/2/layout/IconVerticalSolidList"/>
    <dgm:cxn modelId="{216AF4B4-2D63-45B0-817E-675C48DDC537}" type="presParOf" srcId="{99EB7F44-2B68-407E-B811-71EB47B9170E}" destId="{942A488B-AB1E-496B-985F-9E5B524011B5}" srcOrd="1" destOrd="0" presId="urn:microsoft.com/office/officeart/2018/2/layout/IconVerticalSolidList"/>
    <dgm:cxn modelId="{76DC448A-6C66-45DF-8A9A-18457B671688}" type="presParOf" srcId="{99EB7F44-2B68-407E-B811-71EB47B9170E}" destId="{2B1E63B4-3DCF-407B-92B3-4C353376EA33}" srcOrd="2" destOrd="0" presId="urn:microsoft.com/office/officeart/2018/2/layout/IconVerticalSolidList"/>
    <dgm:cxn modelId="{5289CC17-5BEC-4A20-BD87-26B0275BCF1E}" type="presParOf" srcId="{2B1E63B4-3DCF-407B-92B3-4C353376EA33}" destId="{73574CC2-EA7C-4D8B-AB0E-8FB21D879FAD}" srcOrd="0" destOrd="0" presId="urn:microsoft.com/office/officeart/2018/2/layout/IconVerticalSolidList"/>
    <dgm:cxn modelId="{26C63726-1E80-4BD0-803E-E8B9B839C565}" type="presParOf" srcId="{2B1E63B4-3DCF-407B-92B3-4C353376EA33}" destId="{E4A44F03-7094-41AB-AFBD-F177C06FD134}" srcOrd="1" destOrd="0" presId="urn:microsoft.com/office/officeart/2018/2/layout/IconVerticalSolidList"/>
    <dgm:cxn modelId="{F77AF1ED-BEE4-466E-9792-1F079EB2D4B7}" type="presParOf" srcId="{2B1E63B4-3DCF-407B-92B3-4C353376EA33}" destId="{FAC29B15-DA25-4431-BEAA-5CFB9567AFBB}" srcOrd="2" destOrd="0" presId="urn:microsoft.com/office/officeart/2018/2/layout/IconVerticalSolidList"/>
    <dgm:cxn modelId="{1F752B44-08AC-406C-9C5D-55D1A05BEDC7}" type="presParOf" srcId="{2B1E63B4-3DCF-407B-92B3-4C353376EA33}" destId="{30D90781-4F0F-4369-B721-F3066BE01974}" srcOrd="3" destOrd="0" presId="urn:microsoft.com/office/officeart/2018/2/layout/IconVerticalSolidList"/>
    <dgm:cxn modelId="{E3F1060E-73B5-4DC2-8C58-E13F832C02A5}" type="presParOf" srcId="{99EB7F44-2B68-407E-B811-71EB47B9170E}" destId="{259B6A2D-481F-4DCF-AFA6-66DF11C314E5}" srcOrd="3" destOrd="0" presId="urn:microsoft.com/office/officeart/2018/2/layout/IconVerticalSolidList"/>
    <dgm:cxn modelId="{37F73249-C3FA-4BA8-948F-92D1B77AB042}" type="presParOf" srcId="{99EB7F44-2B68-407E-B811-71EB47B9170E}" destId="{F9D2C29F-4000-4ADF-833F-F5319449D90E}" srcOrd="4" destOrd="0" presId="urn:microsoft.com/office/officeart/2018/2/layout/IconVerticalSolidList"/>
    <dgm:cxn modelId="{2EB04EC9-1BEE-4E94-89A8-AA46DB11A67F}" type="presParOf" srcId="{F9D2C29F-4000-4ADF-833F-F5319449D90E}" destId="{90EAA7C7-D7E6-4064-8905-EE430A701E13}" srcOrd="0" destOrd="0" presId="urn:microsoft.com/office/officeart/2018/2/layout/IconVerticalSolidList"/>
    <dgm:cxn modelId="{9DA948C7-E3E3-43A8-9943-FC63531734A3}" type="presParOf" srcId="{F9D2C29F-4000-4ADF-833F-F5319449D90E}" destId="{7489FAC2-5BCB-4075-AAA3-516D8D6FC2DD}" srcOrd="1" destOrd="0" presId="urn:microsoft.com/office/officeart/2018/2/layout/IconVerticalSolidList"/>
    <dgm:cxn modelId="{85032B15-EB14-443D-B962-478FB0DE4524}" type="presParOf" srcId="{F9D2C29F-4000-4ADF-833F-F5319449D90E}" destId="{232241C6-86BA-4BEA-88AF-3593039555EF}" srcOrd="2" destOrd="0" presId="urn:microsoft.com/office/officeart/2018/2/layout/IconVerticalSolidList"/>
    <dgm:cxn modelId="{1E7F638F-5E3F-4854-AD60-EAC6B332B561}" type="presParOf" srcId="{F9D2C29F-4000-4ADF-833F-F5319449D90E}" destId="{4E399AC0-E0E9-4980-A499-9A475EFA2C09}" srcOrd="3" destOrd="0" presId="urn:microsoft.com/office/officeart/2018/2/layout/IconVerticalSolidList"/>
    <dgm:cxn modelId="{9B8035F8-7452-43E1-BDB2-5346355AAFF7}" type="presParOf" srcId="{F9D2C29F-4000-4ADF-833F-F5319449D90E}" destId="{0A67F9D9-E2AC-40D9-8CFA-2043ED19A3F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38FA51-3460-4D78-950E-1EE28D0A398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5D3573B-363E-4B68-8270-3738A32C1327}">
      <dgm:prSet/>
      <dgm:spPr/>
      <dgm:t>
        <a:bodyPr/>
        <a:lstStyle/>
        <a:p>
          <a:r>
            <a:rPr lang="en-US" b="1"/>
            <a:t>SVM Performance: </a:t>
          </a:r>
          <a:endParaRPr lang="en-US"/>
        </a:p>
      </dgm:t>
    </dgm:pt>
    <dgm:pt modelId="{F2A0B93D-FC53-4760-B106-ED4DB7800290}" type="parTrans" cxnId="{303B138B-057C-470A-88BB-25E0DF425BEB}">
      <dgm:prSet/>
      <dgm:spPr/>
      <dgm:t>
        <a:bodyPr/>
        <a:lstStyle/>
        <a:p>
          <a:endParaRPr lang="en-US"/>
        </a:p>
      </dgm:t>
    </dgm:pt>
    <dgm:pt modelId="{EF14B71C-9D42-4A19-BC8B-4A2A65990B1B}" type="sibTrans" cxnId="{303B138B-057C-470A-88BB-25E0DF425BEB}">
      <dgm:prSet/>
      <dgm:spPr/>
      <dgm:t>
        <a:bodyPr/>
        <a:lstStyle/>
        <a:p>
          <a:endParaRPr lang="en-US"/>
        </a:p>
      </dgm:t>
    </dgm:pt>
    <dgm:pt modelId="{8F0B28B9-40D3-4524-9190-4F7E1DD75CE8}">
      <dgm:prSet/>
      <dgm:spPr/>
      <dgm:t>
        <a:bodyPr/>
        <a:lstStyle/>
        <a:p>
          <a:r>
            <a:rPr lang="en-US"/>
            <a:t>Cross-Validation Scores: [0.28, 0.27, 0.29, 0.28, 0.31]</a:t>
          </a:r>
        </a:p>
      </dgm:t>
    </dgm:pt>
    <dgm:pt modelId="{57F5469D-1926-4D7C-A0BE-7C2F7005E9E7}" type="parTrans" cxnId="{D964532D-05B7-45E0-8EF7-36BAE44691D6}">
      <dgm:prSet/>
      <dgm:spPr/>
      <dgm:t>
        <a:bodyPr/>
        <a:lstStyle/>
        <a:p>
          <a:endParaRPr lang="en-US"/>
        </a:p>
      </dgm:t>
    </dgm:pt>
    <dgm:pt modelId="{8FCF7FA1-DDEC-411A-836D-497F13DFE4FF}" type="sibTrans" cxnId="{D964532D-05B7-45E0-8EF7-36BAE44691D6}">
      <dgm:prSet/>
      <dgm:spPr/>
      <dgm:t>
        <a:bodyPr/>
        <a:lstStyle/>
        <a:p>
          <a:endParaRPr lang="en-US"/>
        </a:p>
      </dgm:t>
    </dgm:pt>
    <dgm:pt modelId="{8C7381F2-36AB-43ED-AC55-00086088FFF4}">
      <dgm:prSet/>
      <dgm:spPr/>
      <dgm:t>
        <a:bodyPr/>
        <a:lstStyle/>
        <a:p>
          <a:r>
            <a:rPr lang="en-US"/>
            <a:t>Average Score: 0.286</a:t>
          </a:r>
        </a:p>
      </dgm:t>
    </dgm:pt>
    <dgm:pt modelId="{40087C37-520A-4600-9E75-EFC11D05E20B}" type="parTrans" cxnId="{03CA4723-B1F6-47B9-BE70-752FE2C65F72}">
      <dgm:prSet/>
      <dgm:spPr/>
      <dgm:t>
        <a:bodyPr/>
        <a:lstStyle/>
        <a:p>
          <a:endParaRPr lang="en-US"/>
        </a:p>
      </dgm:t>
    </dgm:pt>
    <dgm:pt modelId="{58FAFEEF-CDD5-473E-B06C-BCDFE446B740}" type="sibTrans" cxnId="{03CA4723-B1F6-47B9-BE70-752FE2C65F72}">
      <dgm:prSet/>
      <dgm:spPr/>
      <dgm:t>
        <a:bodyPr/>
        <a:lstStyle/>
        <a:p>
          <a:endParaRPr lang="en-US"/>
        </a:p>
      </dgm:t>
    </dgm:pt>
    <dgm:pt modelId="{255912BD-C79F-46EF-B317-A878AF62CF4A}">
      <dgm:prSet/>
      <dgm:spPr/>
      <dgm:t>
        <a:bodyPr/>
        <a:lstStyle/>
        <a:p>
          <a:r>
            <a:rPr lang="en-US" b="1"/>
            <a:t>Observations: </a:t>
          </a:r>
          <a:endParaRPr lang="en-US"/>
        </a:p>
      </dgm:t>
    </dgm:pt>
    <dgm:pt modelId="{322D8C0F-6362-41B4-B565-D214D96A405E}" type="parTrans" cxnId="{5055654C-F87F-4ABC-AF18-C6912E919940}">
      <dgm:prSet/>
      <dgm:spPr/>
      <dgm:t>
        <a:bodyPr/>
        <a:lstStyle/>
        <a:p>
          <a:endParaRPr lang="en-US"/>
        </a:p>
      </dgm:t>
    </dgm:pt>
    <dgm:pt modelId="{5B1E832D-649E-4D49-A561-E9FABFFA0742}" type="sibTrans" cxnId="{5055654C-F87F-4ABC-AF18-C6912E919940}">
      <dgm:prSet/>
      <dgm:spPr/>
      <dgm:t>
        <a:bodyPr/>
        <a:lstStyle/>
        <a:p>
          <a:endParaRPr lang="en-US"/>
        </a:p>
      </dgm:t>
    </dgm:pt>
    <dgm:pt modelId="{60C82AFD-A936-420B-8D57-AA3A3D92EE83}">
      <dgm:prSet/>
      <dgm:spPr/>
      <dgm:t>
        <a:bodyPr/>
        <a:lstStyle/>
        <a:p>
          <a:r>
            <a:rPr lang="en-US"/>
            <a:t>Both Random Forest and SVM models show relatively low accuracy, highlighting the complexity of predicting MBTI types from Spotify playlists. </a:t>
          </a:r>
        </a:p>
      </dgm:t>
    </dgm:pt>
    <dgm:pt modelId="{7D4B3E65-FFA7-4540-9A1E-3834D8419AEA}" type="parTrans" cxnId="{813470CF-9049-408E-830C-40203C6ADF82}">
      <dgm:prSet/>
      <dgm:spPr/>
      <dgm:t>
        <a:bodyPr/>
        <a:lstStyle/>
        <a:p>
          <a:endParaRPr lang="en-US"/>
        </a:p>
      </dgm:t>
    </dgm:pt>
    <dgm:pt modelId="{FC1130C9-2397-4E9E-839E-6C71C780C770}" type="sibTrans" cxnId="{813470CF-9049-408E-830C-40203C6ADF82}">
      <dgm:prSet/>
      <dgm:spPr/>
      <dgm:t>
        <a:bodyPr/>
        <a:lstStyle/>
        <a:p>
          <a:endParaRPr lang="en-US"/>
        </a:p>
      </dgm:t>
    </dgm:pt>
    <dgm:pt modelId="{CEAC580A-1306-4E13-87E4-C133039FC158}">
      <dgm:prSet/>
      <dgm:spPr/>
      <dgm:t>
        <a:bodyPr/>
        <a:lstStyle/>
        <a:p>
          <a:r>
            <a:rPr lang="en-US"/>
            <a:t>The challenge underscores the nuanced nature of correlating musical preferences with personality types in a multi-class classification setup. </a:t>
          </a:r>
        </a:p>
      </dgm:t>
    </dgm:pt>
    <dgm:pt modelId="{B98B7210-00D3-46DD-8AA6-C8EA6079FAAE}" type="parTrans" cxnId="{48A2DE43-8312-435F-B50C-3E08232A08BA}">
      <dgm:prSet/>
      <dgm:spPr/>
      <dgm:t>
        <a:bodyPr/>
        <a:lstStyle/>
        <a:p>
          <a:endParaRPr lang="en-US"/>
        </a:p>
      </dgm:t>
    </dgm:pt>
    <dgm:pt modelId="{0833CD35-6989-4220-94AD-2452883450A0}" type="sibTrans" cxnId="{48A2DE43-8312-435F-B50C-3E08232A08BA}">
      <dgm:prSet/>
      <dgm:spPr/>
      <dgm:t>
        <a:bodyPr/>
        <a:lstStyle/>
        <a:p>
          <a:endParaRPr lang="en-US"/>
        </a:p>
      </dgm:t>
    </dgm:pt>
    <dgm:pt modelId="{1115155B-5E4B-D345-9403-F2CD1C4C2D1B}" type="pres">
      <dgm:prSet presAssocID="{B438FA51-3460-4D78-950E-1EE28D0A3984}" presName="linear" presStyleCnt="0">
        <dgm:presLayoutVars>
          <dgm:animLvl val="lvl"/>
          <dgm:resizeHandles val="exact"/>
        </dgm:presLayoutVars>
      </dgm:prSet>
      <dgm:spPr/>
    </dgm:pt>
    <dgm:pt modelId="{3CF68840-E321-B241-9D71-A284A9F19FC0}" type="pres">
      <dgm:prSet presAssocID="{45D3573B-363E-4B68-8270-3738A32C132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4CA1BB2-B369-0A41-BBF8-BDDB9D1C5BF3}" type="pres">
      <dgm:prSet presAssocID="{45D3573B-363E-4B68-8270-3738A32C1327}" presName="childText" presStyleLbl="revTx" presStyleIdx="0" presStyleCnt="2">
        <dgm:presLayoutVars>
          <dgm:bulletEnabled val="1"/>
        </dgm:presLayoutVars>
      </dgm:prSet>
      <dgm:spPr/>
    </dgm:pt>
    <dgm:pt modelId="{5164FB68-1B3C-7148-B159-CC9215013B8D}" type="pres">
      <dgm:prSet presAssocID="{255912BD-C79F-46EF-B317-A878AF62CF4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E013049-2C5C-6046-A54C-82ABC2061A8B}" type="pres">
      <dgm:prSet presAssocID="{255912BD-C79F-46EF-B317-A878AF62CF4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3CA4723-B1F6-47B9-BE70-752FE2C65F72}" srcId="{45D3573B-363E-4B68-8270-3738A32C1327}" destId="{8C7381F2-36AB-43ED-AC55-00086088FFF4}" srcOrd="1" destOrd="0" parTransId="{40087C37-520A-4600-9E75-EFC11D05E20B}" sibTransId="{58FAFEEF-CDD5-473E-B06C-BCDFE446B740}"/>
    <dgm:cxn modelId="{D964532D-05B7-45E0-8EF7-36BAE44691D6}" srcId="{45D3573B-363E-4B68-8270-3738A32C1327}" destId="{8F0B28B9-40D3-4524-9190-4F7E1DD75CE8}" srcOrd="0" destOrd="0" parTransId="{57F5469D-1926-4D7C-A0BE-7C2F7005E9E7}" sibTransId="{8FCF7FA1-DDEC-411A-836D-497F13DFE4FF}"/>
    <dgm:cxn modelId="{7959D62F-9C21-C648-8968-E07EA3C1D45B}" type="presOf" srcId="{8C7381F2-36AB-43ED-AC55-00086088FFF4}" destId="{04CA1BB2-B369-0A41-BBF8-BDDB9D1C5BF3}" srcOrd="0" destOrd="1" presId="urn:microsoft.com/office/officeart/2005/8/layout/vList2"/>
    <dgm:cxn modelId="{D58D0238-D618-1343-B77C-0685CD718B1B}" type="presOf" srcId="{B438FA51-3460-4D78-950E-1EE28D0A3984}" destId="{1115155B-5E4B-D345-9403-F2CD1C4C2D1B}" srcOrd="0" destOrd="0" presId="urn:microsoft.com/office/officeart/2005/8/layout/vList2"/>
    <dgm:cxn modelId="{48A2DE43-8312-435F-B50C-3E08232A08BA}" srcId="{255912BD-C79F-46EF-B317-A878AF62CF4A}" destId="{CEAC580A-1306-4E13-87E4-C133039FC158}" srcOrd="1" destOrd="0" parTransId="{B98B7210-00D3-46DD-8AA6-C8EA6079FAAE}" sibTransId="{0833CD35-6989-4220-94AD-2452883450A0}"/>
    <dgm:cxn modelId="{5055654C-F87F-4ABC-AF18-C6912E919940}" srcId="{B438FA51-3460-4D78-950E-1EE28D0A3984}" destId="{255912BD-C79F-46EF-B317-A878AF62CF4A}" srcOrd="1" destOrd="0" parTransId="{322D8C0F-6362-41B4-B565-D214D96A405E}" sibTransId="{5B1E832D-649E-4D49-A561-E9FABFFA0742}"/>
    <dgm:cxn modelId="{9949526D-3CD8-E74E-9307-A2D17D74B463}" type="presOf" srcId="{255912BD-C79F-46EF-B317-A878AF62CF4A}" destId="{5164FB68-1B3C-7148-B159-CC9215013B8D}" srcOrd="0" destOrd="0" presId="urn:microsoft.com/office/officeart/2005/8/layout/vList2"/>
    <dgm:cxn modelId="{303B138B-057C-470A-88BB-25E0DF425BEB}" srcId="{B438FA51-3460-4D78-950E-1EE28D0A3984}" destId="{45D3573B-363E-4B68-8270-3738A32C1327}" srcOrd="0" destOrd="0" parTransId="{F2A0B93D-FC53-4760-B106-ED4DB7800290}" sibTransId="{EF14B71C-9D42-4A19-BC8B-4A2A65990B1B}"/>
    <dgm:cxn modelId="{6E94038E-7592-E845-8ED9-7D32ED8A444F}" type="presOf" srcId="{60C82AFD-A936-420B-8D57-AA3A3D92EE83}" destId="{CE013049-2C5C-6046-A54C-82ABC2061A8B}" srcOrd="0" destOrd="0" presId="urn:microsoft.com/office/officeart/2005/8/layout/vList2"/>
    <dgm:cxn modelId="{68FBF2BF-F12D-CC44-B1A0-FD52F4625A36}" type="presOf" srcId="{8F0B28B9-40D3-4524-9190-4F7E1DD75CE8}" destId="{04CA1BB2-B369-0A41-BBF8-BDDB9D1C5BF3}" srcOrd="0" destOrd="0" presId="urn:microsoft.com/office/officeart/2005/8/layout/vList2"/>
    <dgm:cxn modelId="{E9657CCA-C142-8C4E-84E6-1B37F9F98043}" type="presOf" srcId="{CEAC580A-1306-4E13-87E4-C133039FC158}" destId="{CE013049-2C5C-6046-A54C-82ABC2061A8B}" srcOrd="0" destOrd="1" presId="urn:microsoft.com/office/officeart/2005/8/layout/vList2"/>
    <dgm:cxn modelId="{813470CF-9049-408E-830C-40203C6ADF82}" srcId="{255912BD-C79F-46EF-B317-A878AF62CF4A}" destId="{60C82AFD-A936-420B-8D57-AA3A3D92EE83}" srcOrd="0" destOrd="0" parTransId="{7D4B3E65-FFA7-4540-9A1E-3834D8419AEA}" sibTransId="{FC1130C9-2397-4E9E-839E-6C71C780C770}"/>
    <dgm:cxn modelId="{1D4ED8F2-376E-7840-9305-6DA56D1AADF1}" type="presOf" srcId="{45D3573B-363E-4B68-8270-3738A32C1327}" destId="{3CF68840-E321-B241-9D71-A284A9F19FC0}" srcOrd="0" destOrd="0" presId="urn:microsoft.com/office/officeart/2005/8/layout/vList2"/>
    <dgm:cxn modelId="{AEDB6A29-B358-DA45-88A0-857C2B3A044C}" type="presParOf" srcId="{1115155B-5E4B-D345-9403-F2CD1C4C2D1B}" destId="{3CF68840-E321-B241-9D71-A284A9F19FC0}" srcOrd="0" destOrd="0" presId="urn:microsoft.com/office/officeart/2005/8/layout/vList2"/>
    <dgm:cxn modelId="{D6153F20-DAE6-674E-8924-94AD90AD90A0}" type="presParOf" srcId="{1115155B-5E4B-D345-9403-F2CD1C4C2D1B}" destId="{04CA1BB2-B369-0A41-BBF8-BDDB9D1C5BF3}" srcOrd="1" destOrd="0" presId="urn:microsoft.com/office/officeart/2005/8/layout/vList2"/>
    <dgm:cxn modelId="{6E7A3236-9B92-6141-8E3B-DAB0221E1B0D}" type="presParOf" srcId="{1115155B-5E4B-D345-9403-F2CD1C4C2D1B}" destId="{5164FB68-1B3C-7148-B159-CC9215013B8D}" srcOrd="2" destOrd="0" presId="urn:microsoft.com/office/officeart/2005/8/layout/vList2"/>
    <dgm:cxn modelId="{A1152248-4C18-4E49-977A-C6A621C1BFAC}" type="presParOf" srcId="{1115155B-5E4B-D345-9403-F2CD1C4C2D1B}" destId="{CE013049-2C5C-6046-A54C-82ABC2061A8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941DF2D-BF6A-4F47-AA36-F67D5EE9882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E9052A8-66F9-4202-8824-4DCF0A8C7A4F}">
      <dgm:prSet/>
      <dgm:spPr/>
      <dgm:t>
        <a:bodyPr/>
        <a:lstStyle/>
        <a:p>
          <a:r>
            <a:rPr lang="en-US" b="1"/>
            <a:t>Feature Transformation: </a:t>
          </a:r>
          <a:r>
            <a:rPr lang="en-US"/>
            <a:t>Applied transformations increased feature dimensions to 98, aiming for scale normalization. </a:t>
          </a:r>
        </a:p>
      </dgm:t>
    </dgm:pt>
    <dgm:pt modelId="{75AE261D-CA7A-47EB-B85A-8238C2442019}" type="parTrans" cxnId="{7A512CE3-1565-4598-96A1-9D539A6AEF0E}">
      <dgm:prSet/>
      <dgm:spPr/>
      <dgm:t>
        <a:bodyPr/>
        <a:lstStyle/>
        <a:p>
          <a:endParaRPr lang="en-US"/>
        </a:p>
      </dgm:t>
    </dgm:pt>
    <dgm:pt modelId="{C10A716E-BE76-4ECC-8669-728A7C2C7E0B}" type="sibTrans" cxnId="{7A512CE3-1565-4598-96A1-9D539A6AEF0E}">
      <dgm:prSet/>
      <dgm:spPr/>
      <dgm:t>
        <a:bodyPr/>
        <a:lstStyle/>
        <a:p>
          <a:endParaRPr lang="en-US"/>
        </a:p>
      </dgm:t>
    </dgm:pt>
    <dgm:pt modelId="{413B12BB-861A-4383-83DB-C965512820F1}">
      <dgm:prSet/>
      <dgm:spPr/>
      <dgm:t>
        <a:bodyPr/>
        <a:lstStyle/>
        <a:p>
          <a:r>
            <a:rPr lang="en-US" b="1"/>
            <a:t>Post-Transformation Scores: </a:t>
          </a:r>
          <a:endParaRPr lang="en-US"/>
        </a:p>
      </dgm:t>
    </dgm:pt>
    <dgm:pt modelId="{5B606BF5-C676-4928-B181-652F307150BE}" type="parTrans" cxnId="{5AA3A452-F99D-4161-B15D-0EC5DCE76F81}">
      <dgm:prSet/>
      <dgm:spPr/>
      <dgm:t>
        <a:bodyPr/>
        <a:lstStyle/>
        <a:p>
          <a:endParaRPr lang="en-US"/>
        </a:p>
      </dgm:t>
    </dgm:pt>
    <dgm:pt modelId="{AF19ACD4-F620-479B-BC17-58598BE9603C}" type="sibTrans" cxnId="{5AA3A452-F99D-4161-B15D-0EC5DCE76F81}">
      <dgm:prSet/>
      <dgm:spPr/>
      <dgm:t>
        <a:bodyPr/>
        <a:lstStyle/>
        <a:p>
          <a:endParaRPr lang="en-US"/>
        </a:p>
      </dgm:t>
    </dgm:pt>
    <dgm:pt modelId="{E80F8EAC-C73D-4607-A86B-95122868F2F7}">
      <dgm:prSet/>
      <dgm:spPr/>
      <dgm:t>
        <a:bodyPr/>
        <a:lstStyle/>
        <a:p>
          <a:r>
            <a:rPr lang="en-US" b="1"/>
            <a:t>Random Forest: </a:t>
          </a:r>
          <a:r>
            <a:rPr lang="en-US"/>
            <a:t>Average CV Score decreased to 0.262.</a:t>
          </a:r>
        </a:p>
      </dgm:t>
    </dgm:pt>
    <dgm:pt modelId="{767C232D-64E7-462B-ACA2-E58EB0A8AB4F}" type="parTrans" cxnId="{FBCB5C95-E5B0-4DBE-AFA9-228952E66304}">
      <dgm:prSet/>
      <dgm:spPr/>
      <dgm:t>
        <a:bodyPr/>
        <a:lstStyle/>
        <a:p>
          <a:endParaRPr lang="en-US"/>
        </a:p>
      </dgm:t>
    </dgm:pt>
    <dgm:pt modelId="{6CC0C72F-E83D-4B87-A59F-E02752E0BDC0}" type="sibTrans" cxnId="{FBCB5C95-E5B0-4DBE-AFA9-228952E66304}">
      <dgm:prSet/>
      <dgm:spPr/>
      <dgm:t>
        <a:bodyPr/>
        <a:lstStyle/>
        <a:p>
          <a:endParaRPr lang="en-US"/>
        </a:p>
      </dgm:t>
    </dgm:pt>
    <dgm:pt modelId="{006DEBCC-F147-4565-AEC3-484F159CAF68}">
      <dgm:prSet/>
      <dgm:spPr/>
      <dgm:t>
        <a:bodyPr/>
        <a:lstStyle/>
        <a:p>
          <a:r>
            <a:rPr lang="en-US" b="1"/>
            <a:t>SVM: </a:t>
          </a:r>
          <a:r>
            <a:rPr lang="en-US"/>
            <a:t>Average CV Score slightly reduced to 0.274. </a:t>
          </a:r>
        </a:p>
      </dgm:t>
    </dgm:pt>
    <dgm:pt modelId="{E34F8F81-44A4-4978-B736-9425A1B64CB8}" type="parTrans" cxnId="{11E5B140-6515-476B-B7D1-64C42FCA7D5F}">
      <dgm:prSet/>
      <dgm:spPr/>
      <dgm:t>
        <a:bodyPr/>
        <a:lstStyle/>
        <a:p>
          <a:endParaRPr lang="en-US"/>
        </a:p>
      </dgm:t>
    </dgm:pt>
    <dgm:pt modelId="{73F652DF-EA9B-4F90-A242-89ED99C5B852}" type="sibTrans" cxnId="{11E5B140-6515-476B-B7D1-64C42FCA7D5F}">
      <dgm:prSet/>
      <dgm:spPr/>
      <dgm:t>
        <a:bodyPr/>
        <a:lstStyle/>
        <a:p>
          <a:endParaRPr lang="en-US"/>
        </a:p>
      </dgm:t>
    </dgm:pt>
    <dgm:pt modelId="{3DD3182B-7123-4D6F-87CF-244EC8960778}">
      <dgm:prSet/>
      <dgm:spPr/>
      <dgm:t>
        <a:bodyPr/>
        <a:lstStyle/>
        <a:p>
          <a:r>
            <a:rPr lang="en-US" b="1"/>
            <a:t>Insight: </a:t>
          </a:r>
          <a:r>
            <a:rPr lang="en-US"/>
            <a:t>Both models experienced a performance dip after feature transformations, indicating potential overfitting.</a:t>
          </a:r>
        </a:p>
      </dgm:t>
    </dgm:pt>
    <dgm:pt modelId="{D480DC87-E840-4870-89A7-490F4AAE58F0}" type="parTrans" cxnId="{AB7B769E-C351-4766-AAE5-D8EDE7CAA8C6}">
      <dgm:prSet/>
      <dgm:spPr/>
      <dgm:t>
        <a:bodyPr/>
        <a:lstStyle/>
        <a:p>
          <a:endParaRPr lang="en-US"/>
        </a:p>
      </dgm:t>
    </dgm:pt>
    <dgm:pt modelId="{EBD52787-242A-4518-BB6C-EE8DDA0979D1}" type="sibTrans" cxnId="{AB7B769E-C351-4766-AAE5-D8EDE7CAA8C6}">
      <dgm:prSet/>
      <dgm:spPr/>
      <dgm:t>
        <a:bodyPr/>
        <a:lstStyle/>
        <a:p>
          <a:endParaRPr lang="en-US"/>
        </a:p>
      </dgm:t>
    </dgm:pt>
    <dgm:pt modelId="{C168B3EC-8302-4464-9ED8-D56090C6598E}" type="pres">
      <dgm:prSet presAssocID="{D941DF2D-BF6A-4F47-AA36-F67D5EE9882F}" presName="root" presStyleCnt="0">
        <dgm:presLayoutVars>
          <dgm:dir/>
          <dgm:resizeHandles val="exact"/>
        </dgm:presLayoutVars>
      </dgm:prSet>
      <dgm:spPr/>
    </dgm:pt>
    <dgm:pt modelId="{279C3A32-070F-4325-9326-E7BC809BCED9}" type="pres">
      <dgm:prSet presAssocID="{7E9052A8-66F9-4202-8824-4DCF0A8C7A4F}" presName="compNode" presStyleCnt="0"/>
      <dgm:spPr/>
    </dgm:pt>
    <dgm:pt modelId="{CCE211E2-CB8B-419E-945A-884744A12DD9}" type="pres">
      <dgm:prSet presAssocID="{7E9052A8-66F9-4202-8824-4DCF0A8C7A4F}" presName="bgRect" presStyleLbl="bgShp" presStyleIdx="0" presStyleCnt="3"/>
      <dgm:spPr/>
    </dgm:pt>
    <dgm:pt modelId="{3D16B13B-82E6-401F-B657-DE9517F87D42}" type="pres">
      <dgm:prSet presAssocID="{7E9052A8-66F9-4202-8824-4DCF0A8C7A4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153A554-E715-45BF-B8E3-47330A408488}" type="pres">
      <dgm:prSet presAssocID="{7E9052A8-66F9-4202-8824-4DCF0A8C7A4F}" presName="spaceRect" presStyleCnt="0"/>
      <dgm:spPr/>
    </dgm:pt>
    <dgm:pt modelId="{822C9425-5F21-4352-A139-0DC1868D3EA9}" type="pres">
      <dgm:prSet presAssocID="{7E9052A8-66F9-4202-8824-4DCF0A8C7A4F}" presName="parTx" presStyleLbl="revTx" presStyleIdx="0" presStyleCnt="4">
        <dgm:presLayoutVars>
          <dgm:chMax val="0"/>
          <dgm:chPref val="0"/>
        </dgm:presLayoutVars>
      </dgm:prSet>
      <dgm:spPr/>
    </dgm:pt>
    <dgm:pt modelId="{93426218-C0A0-4A23-9E93-499026A5117F}" type="pres">
      <dgm:prSet presAssocID="{C10A716E-BE76-4ECC-8669-728A7C2C7E0B}" presName="sibTrans" presStyleCnt="0"/>
      <dgm:spPr/>
    </dgm:pt>
    <dgm:pt modelId="{6C71E42A-39C5-4CA6-856A-00A9EA962631}" type="pres">
      <dgm:prSet presAssocID="{413B12BB-861A-4383-83DB-C965512820F1}" presName="compNode" presStyleCnt="0"/>
      <dgm:spPr/>
    </dgm:pt>
    <dgm:pt modelId="{75FAE25B-F703-43CE-92D8-5239CF4A1533}" type="pres">
      <dgm:prSet presAssocID="{413B12BB-861A-4383-83DB-C965512820F1}" presName="bgRect" presStyleLbl="bgShp" presStyleIdx="1" presStyleCnt="3"/>
      <dgm:spPr/>
    </dgm:pt>
    <dgm:pt modelId="{6ADBBD24-62AC-4509-B152-08AA09683956}" type="pres">
      <dgm:prSet presAssocID="{413B12BB-861A-4383-83DB-C965512820F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A902D62E-0C32-4673-8702-AB4B73A87DAC}" type="pres">
      <dgm:prSet presAssocID="{413B12BB-861A-4383-83DB-C965512820F1}" presName="spaceRect" presStyleCnt="0"/>
      <dgm:spPr/>
    </dgm:pt>
    <dgm:pt modelId="{198ABEA6-D77C-4B60-8B15-2F652506C628}" type="pres">
      <dgm:prSet presAssocID="{413B12BB-861A-4383-83DB-C965512820F1}" presName="parTx" presStyleLbl="revTx" presStyleIdx="1" presStyleCnt="4">
        <dgm:presLayoutVars>
          <dgm:chMax val="0"/>
          <dgm:chPref val="0"/>
        </dgm:presLayoutVars>
      </dgm:prSet>
      <dgm:spPr/>
    </dgm:pt>
    <dgm:pt modelId="{49AE9CF5-4BF9-4DB4-9D7D-C3CE1BD10351}" type="pres">
      <dgm:prSet presAssocID="{413B12BB-861A-4383-83DB-C965512820F1}" presName="desTx" presStyleLbl="revTx" presStyleIdx="2" presStyleCnt="4">
        <dgm:presLayoutVars/>
      </dgm:prSet>
      <dgm:spPr/>
    </dgm:pt>
    <dgm:pt modelId="{FF011450-4AFA-4F0B-A654-FEF8C1E1B5DD}" type="pres">
      <dgm:prSet presAssocID="{AF19ACD4-F620-479B-BC17-58598BE9603C}" presName="sibTrans" presStyleCnt="0"/>
      <dgm:spPr/>
    </dgm:pt>
    <dgm:pt modelId="{08D55CFF-BBCA-4CD5-9E5B-EB9FCD759AAF}" type="pres">
      <dgm:prSet presAssocID="{3DD3182B-7123-4D6F-87CF-244EC8960778}" presName="compNode" presStyleCnt="0"/>
      <dgm:spPr/>
    </dgm:pt>
    <dgm:pt modelId="{BE4C116D-28AD-41FF-BDA8-01707AFC3FF9}" type="pres">
      <dgm:prSet presAssocID="{3DD3182B-7123-4D6F-87CF-244EC8960778}" presName="bgRect" presStyleLbl="bgShp" presStyleIdx="2" presStyleCnt="3"/>
      <dgm:spPr/>
    </dgm:pt>
    <dgm:pt modelId="{679C446C-9E56-4849-B52F-8793BA2868D1}" type="pres">
      <dgm:prSet presAssocID="{3DD3182B-7123-4D6F-87CF-244EC89607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DC0FE974-2CD3-4404-8FB4-F7BD25BC3B1E}" type="pres">
      <dgm:prSet presAssocID="{3DD3182B-7123-4D6F-87CF-244EC8960778}" presName="spaceRect" presStyleCnt="0"/>
      <dgm:spPr/>
    </dgm:pt>
    <dgm:pt modelId="{19B90F05-67CD-4445-9907-804DC8C246DE}" type="pres">
      <dgm:prSet presAssocID="{3DD3182B-7123-4D6F-87CF-244EC896077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1E5B140-6515-476B-B7D1-64C42FCA7D5F}" srcId="{413B12BB-861A-4383-83DB-C965512820F1}" destId="{006DEBCC-F147-4565-AEC3-484F159CAF68}" srcOrd="1" destOrd="0" parTransId="{E34F8F81-44A4-4978-B736-9425A1B64CB8}" sibTransId="{73F652DF-EA9B-4F90-A242-89ED99C5B852}"/>
    <dgm:cxn modelId="{5AA3A452-F99D-4161-B15D-0EC5DCE76F81}" srcId="{D941DF2D-BF6A-4F47-AA36-F67D5EE9882F}" destId="{413B12BB-861A-4383-83DB-C965512820F1}" srcOrd="1" destOrd="0" parTransId="{5B606BF5-C676-4928-B181-652F307150BE}" sibTransId="{AF19ACD4-F620-479B-BC17-58598BE9603C}"/>
    <dgm:cxn modelId="{2F230F5C-8BC3-4FFE-886F-B6F0676D9062}" type="presOf" srcId="{E80F8EAC-C73D-4607-A86B-95122868F2F7}" destId="{49AE9CF5-4BF9-4DB4-9D7D-C3CE1BD10351}" srcOrd="0" destOrd="0" presId="urn:microsoft.com/office/officeart/2018/2/layout/IconVerticalSolidList"/>
    <dgm:cxn modelId="{FBCB5C95-E5B0-4DBE-AFA9-228952E66304}" srcId="{413B12BB-861A-4383-83DB-C965512820F1}" destId="{E80F8EAC-C73D-4607-A86B-95122868F2F7}" srcOrd="0" destOrd="0" parTransId="{767C232D-64E7-462B-ACA2-E58EB0A8AB4F}" sibTransId="{6CC0C72F-E83D-4B87-A59F-E02752E0BDC0}"/>
    <dgm:cxn modelId="{AB7B769E-C351-4766-AAE5-D8EDE7CAA8C6}" srcId="{D941DF2D-BF6A-4F47-AA36-F67D5EE9882F}" destId="{3DD3182B-7123-4D6F-87CF-244EC8960778}" srcOrd="2" destOrd="0" parTransId="{D480DC87-E840-4870-89A7-490F4AAE58F0}" sibTransId="{EBD52787-242A-4518-BB6C-EE8DDA0979D1}"/>
    <dgm:cxn modelId="{79FE25A2-3798-485B-806F-7B085D0EEEEB}" type="presOf" srcId="{006DEBCC-F147-4565-AEC3-484F159CAF68}" destId="{49AE9CF5-4BF9-4DB4-9D7D-C3CE1BD10351}" srcOrd="0" destOrd="1" presId="urn:microsoft.com/office/officeart/2018/2/layout/IconVerticalSolidList"/>
    <dgm:cxn modelId="{1CD98EC6-9880-4D23-9C6F-F150DFDC90A0}" type="presOf" srcId="{D941DF2D-BF6A-4F47-AA36-F67D5EE9882F}" destId="{C168B3EC-8302-4464-9ED8-D56090C6598E}" srcOrd="0" destOrd="0" presId="urn:microsoft.com/office/officeart/2018/2/layout/IconVerticalSolidList"/>
    <dgm:cxn modelId="{B50FDEE0-5BF5-4A36-9B6D-FA4DB4AE2C7A}" type="presOf" srcId="{413B12BB-861A-4383-83DB-C965512820F1}" destId="{198ABEA6-D77C-4B60-8B15-2F652506C628}" srcOrd="0" destOrd="0" presId="urn:microsoft.com/office/officeart/2018/2/layout/IconVerticalSolidList"/>
    <dgm:cxn modelId="{7A512CE3-1565-4598-96A1-9D539A6AEF0E}" srcId="{D941DF2D-BF6A-4F47-AA36-F67D5EE9882F}" destId="{7E9052A8-66F9-4202-8824-4DCF0A8C7A4F}" srcOrd="0" destOrd="0" parTransId="{75AE261D-CA7A-47EB-B85A-8238C2442019}" sibTransId="{C10A716E-BE76-4ECC-8669-728A7C2C7E0B}"/>
    <dgm:cxn modelId="{D20E03E8-7D54-4F85-9FF5-9BF8495CB13A}" type="presOf" srcId="{7E9052A8-66F9-4202-8824-4DCF0A8C7A4F}" destId="{822C9425-5F21-4352-A139-0DC1868D3EA9}" srcOrd="0" destOrd="0" presId="urn:microsoft.com/office/officeart/2018/2/layout/IconVerticalSolidList"/>
    <dgm:cxn modelId="{19AA70F0-BEDE-4AD4-AFC7-79C0D6DE11C3}" type="presOf" srcId="{3DD3182B-7123-4D6F-87CF-244EC8960778}" destId="{19B90F05-67CD-4445-9907-804DC8C246DE}" srcOrd="0" destOrd="0" presId="urn:microsoft.com/office/officeart/2018/2/layout/IconVerticalSolidList"/>
    <dgm:cxn modelId="{5AC7166B-9830-43C1-A7FE-C1037D34DF82}" type="presParOf" srcId="{C168B3EC-8302-4464-9ED8-D56090C6598E}" destId="{279C3A32-070F-4325-9326-E7BC809BCED9}" srcOrd="0" destOrd="0" presId="urn:microsoft.com/office/officeart/2018/2/layout/IconVerticalSolidList"/>
    <dgm:cxn modelId="{6CCD4B15-BAB1-44BC-BF27-059196E623A4}" type="presParOf" srcId="{279C3A32-070F-4325-9326-E7BC809BCED9}" destId="{CCE211E2-CB8B-419E-945A-884744A12DD9}" srcOrd="0" destOrd="0" presId="urn:microsoft.com/office/officeart/2018/2/layout/IconVerticalSolidList"/>
    <dgm:cxn modelId="{300B6DEC-F7C7-4474-AE19-4252625ECDCA}" type="presParOf" srcId="{279C3A32-070F-4325-9326-E7BC809BCED9}" destId="{3D16B13B-82E6-401F-B657-DE9517F87D42}" srcOrd="1" destOrd="0" presId="urn:microsoft.com/office/officeart/2018/2/layout/IconVerticalSolidList"/>
    <dgm:cxn modelId="{9A4CE23A-EEA8-4109-8133-5A04DB3CE5AD}" type="presParOf" srcId="{279C3A32-070F-4325-9326-E7BC809BCED9}" destId="{4153A554-E715-45BF-B8E3-47330A408488}" srcOrd="2" destOrd="0" presId="urn:microsoft.com/office/officeart/2018/2/layout/IconVerticalSolidList"/>
    <dgm:cxn modelId="{76F212E6-DCF4-446C-84FF-2268B8C2CE05}" type="presParOf" srcId="{279C3A32-070F-4325-9326-E7BC809BCED9}" destId="{822C9425-5F21-4352-A139-0DC1868D3EA9}" srcOrd="3" destOrd="0" presId="urn:microsoft.com/office/officeart/2018/2/layout/IconVerticalSolidList"/>
    <dgm:cxn modelId="{DBE10E33-0B26-430E-BF8B-12DCB680F907}" type="presParOf" srcId="{C168B3EC-8302-4464-9ED8-D56090C6598E}" destId="{93426218-C0A0-4A23-9E93-499026A5117F}" srcOrd="1" destOrd="0" presId="urn:microsoft.com/office/officeart/2018/2/layout/IconVerticalSolidList"/>
    <dgm:cxn modelId="{F876A47B-E81E-4503-BFB7-FBE2EBD762D4}" type="presParOf" srcId="{C168B3EC-8302-4464-9ED8-D56090C6598E}" destId="{6C71E42A-39C5-4CA6-856A-00A9EA962631}" srcOrd="2" destOrd="0" presId="urn:microsoft.com/office/officeart/2018/2/layout/IconVerticalSolidList"/>
    <dgm:cxn modelId="{7000DE89-6264-4463-9FCC-E408FE6AECAC}" type="presParOf" srcId="{6C71E42A-39C5-4CA6-856A-00A9EA962631}" destId="{75FAE25B-F703-43CE-92D8-5239CF4A1533}" srcOrd="0" destOrd="0" presId="urn:microsoft.com/office/officeart/2018/2/layout/IconVerticalSolidList"/>
    <dgm:cxn modelId="{2B588249-5435-43D6-89F9-5C93D53291DB}" type="presParOf" srcId="{6C71E42A-39C5-4CA6-856A-00A9EA962631}" destId="{6ADBBD24-62AC-4509-B152-08AA09683956}" srcOrd="1" destOrd="0" presId="urn:microsoft.com/office/officeart/2018/2/layout/IconVerticalSolidList"/>
    <dgm:cxn modelId="{B9BF6982-FE9F-47C9-BCCB-A75ED9F97BF1}" type="presParOf" srcId="{6C71E42A-39C5-4CA6-856A-00A9EA962631}" destId="{A902D62E-0C32-4673-8702-AB4B73A87DAC}" srcOrd="2" destOrd="0" presId="urn:microsoft.com/office/officeart/2018/2/layout/IconVerticalSolidList"/>
    <dgm:cxn modelId="{0139F1AE-CCDA-429C-B469-BA4120CF4622}" type="presParOf" srcId="{6C71E42A-39C5-4CA6-856A-00A9EA962631}" destId="{198ABEA6-D77C-4B60-8B15-2F652506C628}" srcOrd="3" destOrd="0" presId="urn:microsoft.com/office/officeart/2018/2/layout/IconVerticalSolidList"/>
    <dgm:cxn modelId="{BBF1D5B0-539E-407B-B7FB-F56B28D9896A}" type="presParOf" srcId="{6C71E42A-39C5-4CA6-856A-00A9EA962631}" destId="{49AE9CF5-4BF9-4DB4-9D7D-C3CE1BD10351}" srcOrd="4" destOrd="0" presId="urn:microsoft.com/office/officeart/2018/2/layout/IconVerticalSolidList"/>
    <dgm:cxn modelId="{A44B58C6-B213-4893-A0C2-F5FEA2B7794C}" type="presParOf" srcId="{C168B3EC-8302-4464-9ED8-D56090C6598E}" destId="{FF011450-4AFA-4F0B-A654-FEF8C1E1B5DD}" srcOrd="3" destOrd="0" presId="urn:microsoft.com/office/officeart/2018/2/layout/IconVerticalSolidList"/>
    <dgm:cxn modelId="{50FC7F26-0E0F-4226-A300-48A398879C28}" type="presParOf" srcId="{C168B3EC-8302-4464-9ED8-D56090C6598E}" destId="{08D55CFF-BBCA-4CD5-9E5B-EB9FCD759AAF}" srcOrd="4" destOrd="0" presId="urn:microsoft.com/office/officeart/2018/2/layout/IconVerticalSolidList"/>
    <dgm:cxn modelId="{2E30F77E-2834-424D-B4E8-AB8EA3992BA4}" type="presParOf" srcId="{08D55CFF-BBCA-4CD5-9E5B-EB9FCD759AAF}" destId="{BE4C116D-28AD-41FF-BDA8-01707AFC3FF9}" srcOrd="0" destOrd="0" presId="urn:microsoft.com/office/officeart/2018/2/layout/IconVerticalSolidList"/>
    <dgm:cxn modelId="{5F89B8B5-5633-4E19-A596-65F1B354164C}" type="presParOf" srcId="{08D55CFF-BBCA-4CD5-9E5B-EB9FCD759AAF}" destId="{679C446C-9E56-4849-B52F-8793BA2868D1}" srcOrd="1" destOrd="0" presId="urn:microsoft.com/office/officeart/2018/2/layout/IconVerticalSolidList"/>
    <dgm:cxn modelId="{F8CE3F14-09C7-4D40-AD53-DC7287044F39}" type="presParOf" srcId="{08D55CFF-BBCA-4CD5-9E5B-EB9FCD759AAF}" destId="{DC0FE974-2CD3-4404-8FB4-F7BD25BC3B1E}" srcOrd="2" destOrd="0" presId="urn:microsoft.com/office/officeart/2018/2/layout/IconVerticalSolidList"/>
    <dgm:cxn modelId="{A1F04B5F-535E-4CF3-BB57-7AB1916CDCD8}" type="presParOf" srcId="{08D55CFF-BBCA-4CD5-9E5B-EB9FCD759AAF}" destId="{19B90F05-67CD-4445-9907-804DC8C246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0F97F-D117-4B9A-9F7E-51FF7B74F5BD}">
      <dsp:nvSpPr>
        <dsp:cNvPr id="0" name=""/>
        <dsp:cNvSpPr/>
      </dsp:nvSpPr>
      <dsp:spPr>
        <a:xfrm>
          <a:off x="567771" y="1356877"/>
          <a:ext cx="1681312" cy="16813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46C436-0B34-4930-8CFD-38F4CC243339}">
      <dsp:nvSpPr>
        <dsp:cNvPr id="0" name=""/>
        <dsp:cNvSpPr/>
      </dsp:nvSpPr>
      <dsp:spPr>
        <a:xfrm>
          <a:off x="926084" y="1715190"/>
          <a:ext cx="964687" cy="964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91145C-AA04-489B-8AA8-5A8CB5CAD2B8}">
      <dsp:nvSpPr>
        <dsp:cNvPr id="0" name=""/>
        <dsp:cNvSpPr/>
      </dsp:nvSpPr>
      <dsp:spPr>
        <a:xfrm>
          <a:off x="30303" y="3561877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goal is to predict MBTI types from Spotify playlists and my hypothesis was that music preferences can reflect personality traits.</a:t>
          </a:r>
        </a:p>
      </dsp:txBody>
      <dsp:txXfrm>
        <a:off x="30303" y="3561877"/>
        <a:ext cx="2756250" cy="720000"/>
      </dsp:txXfrm>
    </dsp:sp>
    <dsp:sp modelId="{5B09F981-99A8-43B2-8B20-5609CCB90DEF}">
      <dsp:nvSpPr>
        <dsp:cNvPr id="0" name=""/>
        <dsp:cNvSpPr/>
      </dsp:nvSpPr>
      <dsp:spPr>
        <a:xfrm>
          <a:off x="3806365" y="1356877"/>
          <a:ext cx="1681312" cy="16813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83F2C-B7ED-4B9F-A495-1177821D2749}">
      <dsp:nvSpPr>
        <dsp:cNvPr id="0" name=""/>
        <dsp:cNvSpPr/>
      </dsp:nvSpPr>
      <dsp:spPr>
        <a:xfrm>
          <a:off x="4164678" y="1715190"/>
          <a:ext cx="964687" cy="964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85520-3962-4B12-942A-DC2709B2D81B}">
      <dsp:nvSpPr>
        <dsp:cNvPr id="0" name=""/>
        <dsp:cNvSpPr/>
      </dsp:nvSpPr>
      <dsp:spPr>
        <a:xfrm>
          <a:off x="3268896" y="3561877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This was a multi-class classification in supervised learning. </a:t>
          </a:r>
        </a:p>
      </dsp:txBody>
      <dsp:txXfrm>
        <a:off x="3268896" y="3561877"/>
        <a:ext cx="275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4D3EFA-9B04-604C-86E6-75555AE9ACFF}">
      <dsp:nvSpPr>
        <dsp:cNvPr id="0" name=""/>
        <dsp:cNvSpPr/>
      </dsp:nvSpPr>
      <dsp:spPr>
        <a:xfrm>
          <a:off x="0" y="77156"/>
          <a:ext cx="6055450" cy="269758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Spotify MBTI Playlists by T. Le (2023) on Kaggle.</a:t>
          </a:r>
        </a:p>
      </dsp:txBody>
      <dsp:txXfrm>
        <a:off x="131685" y="208841"/>
        <a:ext cx="5792080" cy="2434211"/>
      </dsp:txXfrm>
    </dsp:sp>
    <dsp:sp modelId="{ECD58C9D-B0D5-584B-94BF-CCDCEE060221}">
      <dsp:nvSpPr>
        <dsp:cNvPr id="0" name=""/>
        <dsp:cNvSpPr/>
      </dsp:nvSpPr>
      <dsp:spPr>
        <a:xfrm>
          <a:off x="0" y="2864017"/>
          <a:ext cx="6055450" cy="2697581"/>
        </a:xfrm>
        <a:prstGeom prst="roundRect">
          <a:avLst/>
        </a:prstGeom>
        <a:solidFill>
          <a:schemeClr val="accent2">
            <a:hueOff val="-1484995"/>
            <a:satOff val="-10269"/>
            <a:lumOff val="35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The dataset had multiple features, most notably: danceability, energy, and song keys. The target output variable was MBTI personality type.</a:t>
          </a:r>
        </a:p>
      </dsp:txBody>
      <dsp:txXfrm>
        <a:off x="131685" y="2995702"/>
        <a:ext cx="5792080" cy="24342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1117E-7BFD-4F85-BAF8-6B2F02FDA9BA}">
      <dsp:nvSpPr>
        <dsp:cNvPr id="0" name=""/>
        <dsp:cNvSpPr/>
      </dsp:nvSpPr>
      <dsp:spPr>
        <a:xfrm>
          <a:off x="0" y="688"/>
          <a:ext cx="6055450" cy="16106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3EA6C-04D0-4FD7-A83C-C5B0A03E2F3C}">
      <dsp:nvSpPr>
        <dsp:cNvPr id="0" name=""/>
        <dsp:cNvSpPr/>
      </dsp:nvSpPr>
      <dsp:spPr>
        <a:xfrm>
          <a:off x="487230" y="363091"/>
          <a:ext cx="885873" cy="8858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F60E8F-FE4D-4F12-A8D1-A07F0B300BF0}">
      <dsp:nvSpPr>
        <dsp:cNvPr id="0" name=""/>
        <dsp:cNvSpPr/>
      </dsp:nvSpPr>
      <dsp:spPr>
        <a:xfrm>
          <a:off x="1860334" y="688"/>
          <a:ext cx="4195115" cy="161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64" tIns="170464" rIns="170464" bIns="17046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Strategy: </a:t>
          </a:r>
          <a:r>
            <a:rPr lang="en-US" sz="2300" kern="1200"/>
            <a:t>Utilized cross-validation on a subset excluding ‘mbti’ column for model assessment. </a:t>
          </a:r>
        </a:p>
      </dsp:txBody>
      <dsp:txXfrm>
        <a:off x="1860334" y="688"/>
        <a:ext cx="4195115" cy="1610679"/>
      </dsp:txXfrm>
    </dsp:sp>
    <dsp:sp modelId="{73574CC2-EA7C-4D8B-AB0E-8FB21D879FAD}">
      <dsp:nvSpPr>
        <dsp:cNvPr id="0" name=""/>
        <dsp:cNvSpPr/>
      </dsp:nvSpPr>
      <dsp:spPr>
        <a:xfrm>
          <a:off x="0" y="2014037"/>
          <a:ext cx="6055450" cy="16106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A44F03-7094-41AB-AFBD-F177C06FD134}">
      <dsp:nvSpPr>
        <dsp:cNvPr id="0" name=""/>
        <dsp:cNvSpPr/>
      </dsp:nvSpPr>
      <dsp:spPr>
        <a:xfrm>
          <a:off x="487230" y="2376440"/>
          <a:ext cx="885873" cy="8858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90781-4F0F-4369-B721-F3066BE01974}">
      <dsp:nvSpPr>
        <dsp:cNvPr id="0" name=""/>
        <dsp:cNvSpPr/>
      </dsp:nvSpPr>
      <dsp:spPr>
        <a:xfrm>
          <a:off x="1860334" y="2014037"/>
          <a:ext cx="4195115" cy="161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64" tIns="170464" rIns="170464" bIns="17046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Method: </a:t>
          </a:r>
          <a:r>
            <a:rPr lang="en-US" sz="2300" kern="1200"/>
            <a:t>Streamlined preprocessing and model training with cross-validation to ensure generalization. </a:t>
          </a:r>
        </a:p>
      </dsp:txBody>
      <dsp:txXfrm>
        <a:off x="1860334" y="2014037"/>
        <a:ext cx="4195115" cy="1610679"/>
      </dsp:txXfrm>
    </dsp:sp>
    <dsp:sp modelId="{90EAA7C7-D7E6-4064-8905-EE430A701E13}">
      <dsp:nvSpPr>
        <dsp:cNvPr id="0" name=""/>
        <dsp:cNvSpPr/>
      </dsp:nvSpPr>
      <dsp:spPr>
        <a:xfrm>
          <a:off x="0" y="4027387"/>
          <a:ext cx="6055450" cy="16106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89FAC2-5BCB-4075-AAA3-516D8D6FC2DD}">
      <dsp:nvSpPr>
        <dsp:cNvPr id="0" name=""/>
        <dsp:cNvSpPr/>
      </dsp:nvSpPr>
      <dsp:spPr>
        <a:xfrm>
          <a:off x="487230" y="4389790"/>
          <a:ext cx="885873" cy="8858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99AC0-E0E9-4980-A499-9A475EFA2C09}">
      <dsp:nvSpPr>
        <dsp:cNvPr id="0" name=""/>
        <dsp:cNvSpPr/>
      </dsp:nvSpPr>
      <dsp:spPr>
        <a:xfrm>
          <a:off x="1860334" y="4027387"/>
          <a:ext cx="2724952" cy="161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64" tIns="170464" rIns="170464" bIns="170464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Random Forest Performance: </a:t>
          </a:r>
          <a:endParaRPr lang="en-US" sz="2300" kern="1200"/>
        </a:p>
      </dsp:txBody>
      <dsp:txXfrm>
        <a:off x="1860334" y="4027387"/>
        <a:ext cx="2724952" cy="1610679"/>
      </dsp:txXfrm>
    </dsp:sp>
    <dsp:sp modelId="{0A67F9D9-E2AC-40D9-8CFA-2043ED19A3F1}">
      <dsp:nvSpPr>
        <dsp:cNvPr id="0" name=""/>
        <dsp:cNvSpPr/>
      </dsp:nvSpPr>
      <dsp:spPr>
        <a:xfrm>
          <a:off x="4585287" y="4027387"/>
          <a:ext cx="1470162" cy="161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64" tIns="170464" rIns="170464" bIns="17046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Cross-Validation Scores: [0.28, 0.26, 0.28, 0.28, 0.29]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Average Score: 0.278</a:t>
          </a:r>
        </a:p>
      </dsp:txBody>
      <dsp:txXfrm>
        <a:off x="4585287" y="4027387"/>
        <a:ext cx="1470162" cy="16106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68840-E321-B241-9D71-A284A9F19FC0}">
      <dsp:nvSpPr>
        <dsp:cNvPr id="0" name=""/>
        <dsp:cNvSpPr/>
      </dsp:nvSpPr>
      <dsp:spPr>
        <a:xfrm>
          <a:off x="0" y="86572"/>
          <a:ext cx="6055450" cy="743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SVM Performance: </a:t>
          </a:r>
          <a:endParaRPr lang="en-US" sz="3100" kern="1200"/>
        </a:p>
      </dsp:txBody>
      <dsp:txXfrm>
        <a:off x="36296" y="122868"/>
        <a:ext cx="5982858" cy="670943"/>
      </dsp:txXfrm>
    </dsp:sp>
    <dsp:sp modelId="{04CA1BB2-B369-0A41-BBF8-BDDB9D1C5BF3}">
      <dsp:nvSpPr>
        <dsp:cNvPr id="0" name=""/>
        <dsp:cNvSpPr/>
      </dsp:nvSpPr>
      <dsp:spPr>
        <a:xfrm>
          <a:off x="0" y="830107"/>
          <a:ext cx="6055450" cy="1155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261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Cross-Validation Scores: [0.28, 0.27, 0.29, 0.28, 0.31]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Average Score: 0.286</a:t>
          </a:r>
        </a:p>
      </dsp:txBody>
      <dsp:txXfrm>
        <a:off x="0" y="830107"/>
        <a:ext cx="6055450" cy="1155060"/>
      </dsp:txXfrm>
    </dsp:sp>
    <dsp:sp modelId="{5164FB68-1B3C-7148-B159-CC9215013B8D}">
      <dsp:nvSpPr>
        <dsp:cNvPr id="0" name=""/>
        <dsp:cNvSpPr/>
      </dsp:nvSpPr>
      <dsp:spPr>
        <a:xfrm>
          <a:off x="0" y="1985167"/>
          <a:ext cx="6055450" cy="743535"/>
        </a:xfrm>
        <a:prstGeom prst="roundRect">
          <a:avLst/>
        </a:prstGeom>
        <a:solidFill>
          <a:schemeClr val="accent2">
            <a:hueOff val="-1484995"/>
            <a:satOff val="-10269"/>
            <a:lumOff val="35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Observations: </a:t>
          </a:r>
          <a:endParaRPr lang="en-US" sz="3100" kern="1200"/>
        </a:p>
      </dsp:txBody>
      <dsp:txXfrm>
        <a:off x="36296" y="2021463"/>
        <a:ext cx="5982858" cy="670943"/>
      </dsp:txXfrm>
    </dsp:sp>
    <dsp:sp modelId="{CE013049-2C5C-6046-A54C-82ABC2061A8B}">
      <dsp:nvSpPr>
        <dsp:cNvPr id="0" name=""/>
        <dsp:cNvSpPr/>
      </dsp:nvSpPr>
      <dsp:spPr>
        <a:xfrm>
          <a:off x="0" y="2728702"/>
          <a:ext cx="6055450" cy="2823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261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Both Random Forest and SVM models show relatively low accuracy, highlighting the complexity of predicting MBTI types from Spotify playlists.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The challenge underscores the nuanced nature of correlating musical preferences with personality types in a multi-class classification setup. </a:t>
          </a:r>
        </a:p>
      </dsp:txBody>
      <dsp:txXfrm>
        <a:off x="0" y="2728702"/>
        <a:ext cx="6055450" cy="28234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211E2-CB8B-419E-945A-884744A12DD9}">
      <dsp:nvSpPr>
        <dsp:cNvPr id="0" name=""/>
        <dsp:cNvSpPr/>
      </dsp:nvSpPr>
      <dsp:spPr>
        <a:xfrm>
          <a:off x="0" y="688"/>
          <a:ext cx="6055450" cy="16106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16B13B-82E6-401F-B657-DE9517F87D42}">
      <dsp:nvSpPr>
        <dsp:cNvPr id="0" name=""/>
        <dsp:cNvSpPr/>
      </dsp:nvSpPr>
      <dsp:spPr>
        <a:xfrm>
          <a:off x="487230" y="363091"/>
          <a:ext cx="885873" cy="8858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C9425-5F21-4352-A139-0DC1868D3EA9}">
      <dsp:nvSpPr>
        <dsp:cNvPr id="0" name=""/>
        <dsp:cNvSpPr/>
      </dsp:nvSpPr>
      <dsp:spPr>
        <a:xfrm>
          <a:off x="1860334" y="688"/>
          <a:ext cx="4195115" cy="161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64" tIns="170464" rIns="170464" bIns="17046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Feature Transformation: </a:t>
          </a:r>
          <a:r>
            <a:rPr lang="en-US" sz="2000" kern="1200"/>
            <a:t>Applied transformations increased feature dimensions to 98, aiming for scale normalization. </a:t>
          </a:r>
        </a:p>
      </dsp:txBody>
      <dsp:txXfrm>
        <a:off x="1860334" y="688"/>
        <a:ext cx="4195115" cy="1610679"/>
      </dsp:txXfrm>
    </dsp:sp>
    <dsp:sp modelId="{75FAE25B-F703-43CE-92D8-5239CF4A1533}">
      <dsp:nvSpPr>
        <dsp:cNvPr id="0" name=""/>
        <dsp:cNvSpPr/>
      </dsp:nvSpPr>
      <dsp:spPr>
        <a:xfrm>
          <a:off x="0" y="2014037"/>
          <a:ext cx="6055450" cy="16106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BBD24-62AC-4509-B152-08AA09683956}">
      <dsp:nvSpPr>
        <dsp:cNvPr id="0" name=""/>
        <dsp:cNvSpPr/>
      </dsp:nvSpPr>
      <dsp:spPr>
        <a:xfrm>
          <a:off x="487230" y="2376440"/>
          <a:ext cx="885873" cy="8858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ABEA6-D77C-4B60-8B15-2F652506C628}">
      <dsp:nvSpPr>
        <dsp:cNvPr id="0" name=""/>
        <dsp:cNvSpPr/>
      </dsp:nvSpPr>
      <dsp:spPr>
        <a:xfrm>
          <a:off x="1860334" y="2014037"/>
          <a:ext cx="2724952" cy="161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64" tIns="170464" rIns="170464" bIns="17046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Post-Transformation Scores: </a:t>
          </a:r>
          <a:endParaRPr lang="en-US" sz="2000" kern="1200"/>
        </a:p>
      </dsp:txBody>
      <dsp:txXfrm>
        <a:off x="1860334" y="2014037"/>
        <a:ext cx="2724952" cy="1610679"/>
      </dsp:txXfrm>
    </dsp:sp>
    <dsp:sp modelId="{49AE9CF5-4BF9-4DB4-9D7D-C3CE1BD10351}">
      <dsp:nvSpPr>
        <dsp:cNvPr id="0" name=""/>
        <dsp:cNvSpPr/>
      </dsp:nvSpPr>
      <dsp:spPr>
        <a:xfrm>
          <a:off x="4585287" y="2014037"/>
          <a:ext cx="1470162" cy="161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64" tIns="170464" rIns="170464" bIns="170464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Random Forest: </a:t>
          </a:r>
          <a:r>
            <a:rPr lang="en-US" sz="1100" kern="1200"/>
            <a:t>Average CV Score decreased to 0.262.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SVM: </a:t>
          </a:r>
          <a:r>
            <a:rPr lang="en-US" sz="1100" kern="1200"/>
            <a:t>Average CV Score slightly reduced to 0.274. </a:t>
          </a:r>
        </a:p>
      </dsp:txBody>
      <dsp:txXfrm>
        <a:off x="4585287" y="2014037"/>
        <a:ext cx="1470162" cy="1610679"/>
      </dsp:txXfrm>
    </dsp:sp>
    <dsp:sp modelId="{BE4C116D-28AD-41FF-BDA8-01707AFC3FF9}">
      <dsp:nvSpPr>
        <dsp:cNvPr id="0" name=""/>
        <dsp:cNvSpPr/>
      </dsp:nvSpPr>
      <dsp:spPr>
        <a:xfrm>
          <a:off x="0" y="4027387"/>
          <a:ext cx="6055450" cy="16106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9C446C-9E56-4849-B52F-8793BA2868D1}">
      <dsp:nvSpPr>
        <dsp:cNvPr id="0" name=""/>
        <dsp:cNvSpPr/>
      </dsp:nvSpPr>
      <dsp:spPr>
        <a:xfrm>
          <a:off x="487230" y="4389790"/>
          <a:ext cx="885873" cy="8858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90F05-67CD-4445-9907-804DC8C246DE}">
      <dsp:nvSpPr>
        <dsp:cNvPr id="0" name=""/>
        <dsp:cNvSpPr/>
      </dsp:nvSpPr>
      <dsp:spPr>
        <a:xfrm>
          <a:off x="1860334" y="4027387"/>
          <a:ext cx="4195115" cy="161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64" tIns="170464" rIns="170464" bIns="17046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Insight: </a:t>
          </a:r>
          <a:r>
            <a:rPr lang="en-US" sz="2000" kern="1200"/>
            <a:t>Both models experienced a performance dip after feature transformations, indicating potential overfitting.</a:t>
          </a:r>
        </a:p>
      </dsp:txBody>
      <dsp:txXfrm>
        <a:off x="1860334" y="4027387"/>
        <a:ext cx="4195115" cy="1610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205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62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77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3/3/24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4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1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56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59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3/3/24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41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3/3/24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875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64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26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3/3/24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1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xtrnglc/spotify-mbti-playlists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874FC77-B1AD-4469-830E-1F1D54FBB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Wood Shape Toys">
            <a:extLst>
              <a:ext uri="{FF2B5EF4-FFF2-40B4-BE49-F238E27FC236}">
                <a16:creationId xmlns:a16="http://schemas.microsoft.com/office/drawing/2014/main" id="{B85CC3EB-3BD2-0FFD-92C3-A9461ACAB4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232011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C75A3-4935-6813-8976-B84FFF7DA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293428"/>
            <a:ext cx="5474257" cy="1815151"/>
          </a:xfrm>
        </p:spPr>
        <p:txBody>
          <a:bodyPr anchor="ctr">
            <a:normAutofit/>
          </a:bodyPr>
          <a:lstStyle/>
          <a:p>
            <a:r>
              <a:rPr lang="en-US" sz="3600" dirty="0"/>
              <a:t>Predicting MBTI Types from Spotify Playlists Using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33A846-BA1C-BD32-1901-0EEECF7BA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9039" y="293427"/>
            <a:ext cx="4568128" cy="1815152"/>
          </a:xfrm>
        </p:spPr>
        <p:txBody>
          <a:bodyPr anchor="ctr">
            <a:normAutofit/>
          </a:bodyPr>
          <a:lstStyle/>
          <a:p>
            <a:r>
              <a:rPr lang="en-US" sz="2200"/>
              <a:t>Exploring the Intersection of Music Preferences and Personality</a:t>
            </a:r>
          </a:p>
          <a:p>
            <a:r>
              <a:rPr lang="en-US" sz="2200"/>
              <a:t>Author: Caleb White</a:t>
            </a:r>
          </a:p>
          <a:p>
            <a:r>
              <a:rPr lang="en-US" sz="2200"/>
              <a:t>Date: March 2, 2024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61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lar pattern with green and purple dots&#10;&#10;Description automatically generated">
            <a:extLst>
              <a:ext uri="{FF2B5EF4-FFF2-40B4-BE49-F238E27FC236}">
                <a16:creationId xmlns:a16="http://schemas.microsoft.com/office/drawing/2014/main" id="{083D6665-8281-D64B-2DFD-55B96CEC5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73" r="31931"/>
          <a:stretch/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4750" y="-2"/>
            <a:ext cx="7347249" cy="3239337"/>
          </a:xfrm>
          <a:prstGeom prst="rect">
            <a:avLst/>
          </a:prstGeom>
          <a:ln>
            <a:noFill/>
          </a:ln>
          <a:effectLst>
            <a:outerShdw blurRad="139700" dist="88900" dir="5460000" sx="97000" sy="97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B7559-CEF3-2DD5-E9C0-7E23CBCF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552" y="858982"/>
            <a:ext cx="4369757" cy="2129878"/>
          </a:xfrm>
        </p:spPr>
        <p:txBody>
          <a:bodyPr>
            <a:normAutofit/>
          </a:bodyPr>
          <a:lstStyle/>
          <a:p>
            <a:r>
              <a:rPr lang="en-US" dirty="0"/>
              <a:t>Conclusion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D276D-8CBC-634A-5073-059ABC5E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6552" y="3467499"/>
            <a:ext cx="5012796" cy="254441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/>
              <a:t>Project Summary: </a:t>
            </a:r>
          </a:p>
          <a:p>
            <a:pPr marL="5715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/>
              <a:t>Explored the complex link between musical preferences and MBTI personality types.</a:t>
            </a:r>
          </a:p>
          <a:p>
            <a:pPr marL="5715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/>
              <a:t>Utilized Random Forest and SVM to predict personality types from Spotify playlists. </a:t>
            </a:r>
          </a:p>
          <a:p>
            <a:pPr marL="5715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/>
              <a:t>Faced challenges due to the complexity and abstract nature of psychological profiling through music.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/>
              <a:t>References: </a:t>
            </a:r>
          </a:p>
          <a:p>
            <a:pPr marL="5715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/>
              <a:t>Le, T.(2023). Spotify MBTI Playlists. Kaggle. Retrieved January 17, 2024, from </a:t>
            </a:r>
            <a:r>
              <a:rPr lang="en-US" sz="1000">
                <a:hlinkClick r:id="rId3"/>
              </a:rPr>
              <a:t>https://www.kaggle.com/datasets/xtrnglc/spotify-mbti-playlists</a:t>
            </a:r>
            <a:r>
              <a:rPr lang="en-US" sz="1000"/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197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C74FF-2FFB-C38F-1493-06562F6A0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8094E9-DB80-14CE-06C5-63BA5DDE38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154023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808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8B9E4-3ACF-4406-6A9E-66478662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dirty="0"/>
              <a:t>Dataset Features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7F802E-C454-8D4B-5486-D5F77C8A84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1164159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785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Slide Background">
            <a:extLst>
              <a:ext uri="{FF2B5EF4-FFF2-40B4-BE49-F238E27FC236}">
                <a16:creationId xmlns:a16="http://schemas.microsoft.com/office/drawing/2014/main" id="{D558F092-B2A5-4913-977C-B26BDCC0D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1999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999" cy="3371414"/>
          </a:xfrm>
          <a:prstGeom prst="rect">
            <a:avLst/>
          </a:prstGeom>
          <a:ln>
            <a:noFill/>
          </a:ln>
          <a:effectLst>
            <a:outerShdw blurRad="317500" dist="1905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FC574-625A-C576-D725-8915C536D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956281"/>
            <a:ext cx="4770319" cy="20102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Exploratory Data Analysis (EDA)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FE64090E-573B-8409-802E-2D35B87E78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617"/>
          <a:stretch/>
        </p:blipFill>
        <p:spPr>
          <a:xfrm>
            <a:off x="6746969" y="288707"/>
            <a:ext cx="3806354" cy="28826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0D741A-431C-1270-6A59-D67DC912E682}"/>
              </a:ext>
            </a:extLst>
          </p:cNvPr>
          <p:cNvSpPr txBox="1"/>
          <p:nvPr/>
        </p:nvSpPr>
        <p:spPr>
          <a:xfrm>
            <a:off x="761802" y="3566161"/>
            <a:ext cx="4911905" cy="2551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Playlists skew towards danceable, louder tracks with diverse energy and mood.</a:t>
            </a:r>
            <a:endParaRPr lang="en-US"/>
          </a:p>
          <a:p>
            <a:pPr marL="285750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Correlations reveal danceability positively impacts energy and mood, while loudness variation decreases with higher averages.</a:t>
            </a:r>
            <a:endParaRPr lang="en-US"/>
          </a:p>
        </p:txBody>
      </p:sp>
      <p:pic>
        <p:nvPicPr>
          <p:cNvPr id="5" name="Content Placeholder 4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5631603-61C4-9CDA-9653-76F91ABE2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2364" b="3"/>
          <a:stretch/>
        </p:blipFill>
        <p:spPr>
          <a:xfrm>
            <a:off x="6750650" y="3660121"/>
            <a:ext cx="3795951" cy="288036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0E7494-7780-4936-B767-2F5FCAB55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18908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36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5C545-E650-B77B-9E29-A0214A76C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dirty="0"/>
              <a:t>Modeling Approach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07A3D8-D9F4-EA3D-47F1-EA02CFAB44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080648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655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24E10-9E1E-810B-CAE2-54ED7D6E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dirty="0"/>
              <a:t>Initial Modeling Results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42E1B9-9F0D-920D-71E8-A2306AEF3F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4844042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0686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5A770-2A39-EA80-80FB-18CDAFDA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dirty="0"/>
              <a:t>Feature Engineering and Model Tuning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4FD221-E52E-DD2F-58F8-D2C3A72B86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8271765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8110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D75A3-4CB5-9C59-5308-D5FD394C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956281"/>
            <a:ext cx="4230482" cy="2010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Final Model Comparison and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62616-2E12-7CAD-7E26-CD859A96F702}"/>
              </a:ext>
            </a:extLst>
          </p:cNvPr>
          <p:cNvSpPr txBox="1"/>
          <p:nvPr/>
        </p:nvSpPr>
        <p:spPr>
          <a:xfrm>
            <a:off x="761803" y="3566161"/>
            <a:ext cx="4230482" cy="2551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>
              <a:spcAft>
                <a:spcPts val="600"/>
              </a:spcAft>
            </a:pPr>
            <a:r>
              <a:rPr lang="en-US" sz="1400" b="1"/>
              <a:t>Model Performance Overview: </a:t>
            </a:r>
          </a:p>
          <a:p>
            <a:pPr marL="742950" lvl="1">
              <a:spcAft>
                <a:spcPts val="600"/>
              </a:spcAft>
            </a:pPr>
            <a:r>
              <a:rPr lang="en-US" sz="1400"/>
              <a:t>Before feature transformation: </a:t>
            </a:r>
          </a:p>
          <a:p>
            <a:pPr marL="1200150" lvl="2">
              <a:spcAft>
                <a:spcPts val="600"/>
              </a:spcAft>
            </a:pPr>
            <a:r>
              <a:rPr lang="en-US" sz="1400" b="1"/>
              <a:t>Random Forest: </a:t>
            </a:r>
            <a:r>
              <a:rPr lang="en-US" sz="1400"/>
              <a:t>27.85% accuracy</a:t>
            </a:r>
          </a:p>
          <a:p>
            <a:pPr marL="1200150" lvl="2">
              <a:spcAft>
                <a:spcPts val="600"/>
              </a:spcAft>
            </a:pPr>
            <a:r>
              <a:rPr lang="en-US" sz="1400" b="1"/>
              <a:t>SVM: </a:t>
            </a:r>
            <a:r>
              <a:rPr lang="en-US" sz="1400"/>
              <a:t>28.55% accuracy</a:t>
            </a:r>
          </a:p>
          <a:p>
            <a:pPr marL="742950" lvl="1">
              <a:spcAft>
                <a:spcPts val="600"/>
              </a:spcAft>
            </a:pPr>
            <a:r>
              <a:rPr lang="en-US" sz="1400"/>
              <a:t>After feature transformation: </a:t>
            </a:r>
          </a:p>
          <a:p>
            <a:pPr marL="1200150" lvl="2">
              <a:spcAft>
                <a:spcPts val="600"/>
              </a:spcAft>
            </a:pPr>
            <a:r>
              <a:rPr lang="en-US" sz="1400" b="1"/>
              <a:t>Random Forest: </a:t>
            </a:r>
            <a:r>
              <a:rPr lang="en-US" sz="1400"/>
              <a:t>Dropped to 26.16% </a:t>
            </a:r>
          </a:p>
          <a:p>
            <a:pPr marL="1200150" lvl="2">
              <a:spcAft>
                <a:spcPts val="600"/>
              </a:spcAft>
            </a:pPr>
            <a:r>
              <a:rPr lang="en-US" sz="1400" b="1"/>
              <a:t>SVM: </a:t>
            </a:r>
            <a:r>
              <a:rPr lang="en-US" sz="1400"/>
              <a:t>Decreased to 27.42%</a:t>
            </a:r>
            <a:endParaRPr lang="en-US" sz="1400" b="1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32004" y="0"/>
            <a:ext cx="6559995" cy="6858000"/>
          </a:xfrm>
          <a:prstGeom prst="rect">
            <a:avLst/>
          </a:prstGeom>
          <a:ln>
            <a:noFill/>
          </a:ln>
          <a:effectLst>
            <a:outerShdw blurRad="381000" dist="317500" dir="852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CC3DA124-0860-75C1-11DD-9D3048081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6338" y="1868054"/>
            <a:ext cx="4511442" cy="3361024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981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eb of wires connecting pins">
            <a:extLst>
              <a:ext uri="{FF2B5EF4-FFF2-40B4-BE49-F238E27FC236}">
                <a16:creationId xmlns:a16="http://schemas.microsoft.com/office/drawing/2014/main" id="{4E225209-9268-7B6A-5EB2-FE4280D2A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9" r="33245" b="-2"/>
          <a:stretch/>
        </p:blipFill>
        <p:spPr>
          <a:xfrm>
            <a:off x="20" y="-2"/>
            <a:ext cx="484584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4750" y="-2"/>
            <a:ext cx="7347249" cy="3239337"/>
          </a:xfrm>
          <a:prstGeom prst="rect">
            <a:avLst/>
          </a:prstGeom>
          <a:ln>
            <a:noFill/>
          </a:ln>
          <a:effectLst>
            <a:outerShdw blurRad="139700" dist="88900" dir="5460000" sx="97000" sy="97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9CF31-5ED7-662D-C5C1-AB98663EF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552" y="858982"/>
            <a:ext cx="4369757" cy="2129878"/>
          </a:xfrm>
        </p:spPr>
        <p:txBody>
          <a:bodyPr>
            <a:normAutofit/>
          </a:bodyPr>
          <a:lstStyle/>
          <a:p>
            <a:r>
              <a:rPr lang="en-US" dirty="0"/>
              <a:t>Challenges, Learnings, &amp; 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7A9FF-C5AC-F40B-0992-9B91C722D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6552" y="3467499"/>
            <a:ext cx="5012796" cy="254441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/>
              <a:t>Challenges &amp; Evaluation Metrics: </a:t>
            </a:r>
          </a:p>
          <a:p>
            <a:pPr marL="5715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/>
              <a:t>Addressed class imbalance by using F1 scores alongside accuracy. </a:t>
            </a:r>
          </a:p>
          <a:p>
            <a:pPr marL="5715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/>
              <a:t>Found the Random Forest model to have better balance of precision and recall with a macro-average F1 of 0.2765 and weighted-average F1 of 0.3056.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/>
              <a:t>Learnings: </a:t>
            </a:r>
          </a:p>
          <a:p>
            <a:pPr marL="5715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/>
              <a:t>Feature engineering and model tuning are iterative and complex.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/>
              <a:t>Future Directions: </a:t>
            </a:r>
          </a:p>
          <a:p>
            <a:pPr marL="5715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/>
              <a:t>Incorporate textual analysis for enriched feature sets.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832831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RegularSeedLeftStep">
      <a:dk1>
        <a:srgbClr val="000000"/>
      </a:dk1>
      <a:lt1>
        <a:srgbClr val="FFFFFF"/>
      </a:lt1>
      <a:dk2>
        <a:srgbClr val="213B38"/>
      </a:dk2>
      <a:lt2>
        <a:srgbClr val="E8E4E2"/>
      </a:lt2>
      <a:accent1>
        <a:srgbClr val="29A8E7"/>
      </a:accent1>
      <a:accent2>
        <a:srgbClr val="14B4A6"/>
      </a:accent2>
      <a:accent3>
        <a:srgbClr val="21B96D"/>
      </a:accent3>
      <a:accent4>
        <a:srgbClr val="14BA22"/>
      </a:accent4>
      <a:accent5>
        <a:srgbClr val="52B620"/>
      </a:accent5>
      <a:accent6>
        <a:srgbClr val="88AF13"/>
      </a:accent6>
      <a:hlink>
        <a:srgbClr val="BF6A3F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508</Words>
  <Application>Microsoft Macintosh PowerPoint</Application>
  <PresentationFormat>Widescreen</PresentationFormat>
  <Paragraphs>55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Bierstadt</vt:lpstr>
      <vt:lpstr>BevelVTI</vt:lpstr>
      <vt:lpstr>Predicting MBTI Types from Spotify Playlists Using Machine Learning</vt:lpstr>
      <vt:lpstr>Project Overview</vt:lpstr>
      <vt:lpstr>Dataset Features</vt:lpstr>
      <vt:lpstr>Exploratory Data Analysis (EDA)</vt:lpstr>
      <vt:lpstr>Modeling Approach</vt:lpstr>
      <vt:lpstr>Initial Modeling Results</vt:lpstr>
      <vt:lpstr>Feature Engineering and Model Tuning</vt:lpstr>
      <vt:lpstr>Final Model Comparison and Analysis</vt:lpstr>
      <vt:lpstr>Challenges, Learnings, &amp; Future Direction</vt:lpstr>
      <vt:lpstr>Conclusion and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MBTI Types from Spotify Playlists Using Machine Learning</dc:title>
  <dc:creator>Caleb White</dc:creator>
  <cp:lastModifiedBy>Caleb White</cp:lastModifiedBy>
  <cp:revision>1</cp:revision>
  <dcterms:created xsi:type="dcterms:W3CDTF">2024-03-03T21:18:05Z</dcterms:created>
  <dcterms:modified xsi:type="dcterms:W3CDTF">2024-03-04T03:24:26Z</dcterms:modified>
</cp:coreProperties>
</file>